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764" r:id="rId2"/>
    <p:sldId id="686" r:id="rId3"/>
    <p:sldId id="709" r:id="rId4"/>
    <p:sldId id="736" r:id="rId5"/>
    <p:sldId id="760" r:id="rId6"/>
    <p:sldId id="761" r:id="rId7"/>
    <p:sldId id="721" r:id="rId8"/>
    <p:sldId id="765" r:id="rId9"/>
    <p:sldId id="725" r:id="rId10"/>
    <p:sldId id="722" r:id="rId11"/>
    <p:sldId id="723" r:id="rId12"/>
    <p:sldId id="738" r:id="rId13"/>
    <p:sldId id="727" r:id="rId14"/>
    <p:sldId id="729" r:id="rId15"/>
    <p:sldId id="728" r:id="rId16"/>
    <p:sldId id="734" r:id="rId17"/>
    <p:sldId id="730" r:id="rId18"/>
    <p:sldId id="731" r:id="rId19"/>
    <p:sldId id="732" r:id="rId20"/>
    <p:sldId id="737" r:id="rId21"/>
    <p:sldId id="733" r:id="rId22"/>
    <p:sldId id="739" r:id="rId23"/>
    <p:sldId id="741" r:id="rId24"/>
    <p:sldId id="766" r:id="rId25"/>
    <p:sldId id="742" r:id="rId26"/>
    <p:sldId id="744" r:id="rId27"/>
    <p:sldId id="743" r:id="rId28"/>
    <p:sldId id="745" r:id="rId29"/>
    <p:sldId id="753" r:id="rId30"/>
    <p:sldId id="762" r:id="rId31"/>
    <p:sldId id="747" r:id="rId32"/>
    <p:sldId id="748" r:id="rId33"/>
    <p:sldId id="754" r:id="rId34"/>
    <p:sldId id="755" r:id="rId35"/>
    <p:sldId id="757" r:id="rId36"/>
    <p:sldId id="759" r:id="rId37"/>
    <p:sldId id="758" r:id="rId38"/>
    <p:sldId id="740" r:id="rId39"/>
    <p:sldId id="719" r:id="rId40"/>
  </p:sldIdLst>
  <p:sldSz cx="9617075" cy="7467600"/>
  <p:notesSz cx="9313863" cy="6858000"/>
  <p:defaultTextStyle>
    <a:defPPr>
      <a:defRPr lang="en-US"/>
    </a:defPPr>
    <a:lvl1pPr marL="0" algn="l" defTabSz="976012" rtl="0" eaLnBrk="1" latinLnBrk="0" hangingPunct="1">
      <a:defRPr sz="1900" kern="1200">
        <a:solidFill>
          <a:schemeClr val="tx1"/>
        </a:solidFill>
        <a:latin typeface="+mn-lt"/>
        <a:ea typeface="+mn-ea"/>
        <a:cs typeface="+mn-cs"/>
      </a:defRPr>
    </a:lvl1pPr>
    <a:lvl2pPr marL="488006" algn="l" defTabSz="976012" rtl="0" eaLnBrk="1" latinLnBrk="0" hangingPunct="1">
      <a:defRPr sz="1900" kern="1200">
        <a:solidFill>
          <a:schemeClr val="tx1"/>
        </a:solidFill>
        <a:latin typeface="+mn-lt"/>
        <a:ea typeface="+mn-ea"/>
        <a:cs typeface="+mn-cs"/>
      </a:defRPr>
    </a:lvl2pPr>
    <a:lvl3pPr marL="976012" algn="l" defTabSz="976012" rtl="0" eaLnBrk="1" latinLnBrk="0" hangingPunct="1">
      <a:defRPr sz="1900" kern="1200">
        <a:solidFill>
          <a:schemeClr val="tx1"/>
        </a:solidFill>
        <a:latin typeface="+mn-lt"/>
        <a:ea typeface="+mn-ea"/>
        <a:cs typeface="+mn-cs"/>
      </a:defRPr>
    </a:lvl3pPr>
    <a:lvl4pPr marL="1464018" algn="l" defTabSz="976012" rtl="0" eaLnBrk="1" latinLnBrk="0" hangingPunct="1">
      <a:defRPr sz="1900" kern="1200">
        <a:solidFill>
          <a:schemeClr val="tx1"/>
        </a:solidFill>
        <a:latin typeface="+mn-lt"/>
        <a:ea typeface="+mn-ea"/>
        <a:cs typeface="+mn-cs"/>
      </a:defRPr>
    </a:lvl4pPr>
    <a:lvl5pPr marL="1952024" algn="l" defTabSz="976012" rtl="0" eaLnBrk="1" latinLnBrk="0" hangingPunct="1">
      <a:defRPr sz="1900" kern="1200">
        <a:solidFill>
          <a:schemeClr val="tx1"/>
        </a:solidFill>
        <a:latin typeface="+mn-lt"/>
        <a:ea typeface="+mn-ea"/>
        <a:cs typeface="+mn-cs"/>
      </a:defRPr>
    </a:lvl5pPr>
    <a:lvl6pPr marL="2440032" algn="l" defTabSz="976012" rtl="0" eaLnBrk="1" latinLnBrk="0" hangingPunct="1">
      <a:defRPr sz="1900" kern="1200">
        <a:solidFill>
          <a:schemeClr val="tx1"/>
        </a:solidFill>
        <a:latin typeface="+mn-lt"/>
        <a:ea typeface="+mn-ea"/>
        <a:cs typeface="+mn-cs"/>
      </a:defRPr>
    </a:lvl6pPr>
    <a:lvl7pPr marL="2928038" algn="l" defTabSz="976012" rtl="0" eaLnBrk="1" latinLnBrk="0" hangingPunct="1">
      <a:defRPr sz="1900" kern="1200">
        <a:solidFill>
          <a:schemeClr val="tx1"/>
        </a:solidFill>
        <a:latin typeface="+mn-lt"/>
        <a:ea typeface="+mn-ea"/>
        <a:cs typeface="+mn-cs"/>
      </a:defRPr>
    </a:lvl7pPr>
    <a:lvl8pPr marL="3416043" algn="l" defTabSz="976012" rtl="0" eaLnBrk="1" latinLnBrk="0" hangingPunct="1">
      <a:defRPr sz="1900" kern="1200">
        <a:solidFill>
          <a:schemeClr val="tx1"/>
        </a:solidFill>
        <a:latin typeface="+mn-lt"/>
        <a:ea typeface="+mn-ea"/>
        <a:cs typeface="+mn-cs"/>
      </a:defRPr>
    </a:lvl8pPr>
    <a:lvl9pPr marL="3904050" algn="l" defTabSz="9760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3029">
          <p15:clr>
            <a:srgbClr val="A4A3A4"/>
          </p15:clr>
        </p15:guide>
      </p15:sldGuideLst>
    </p:ext>
    <p:ext uri="{2D200454-40CA-4A62-9FC3-DE9A4176ACB9}">
      <p15:notesGuideLst xmlns:p15="http://schemas.microsoft.com/office/powerpoint/2012/main">
        <p15:guide id="1" orient="horz" pos="2160" userDrawn="1">
          <p15:clr>
            <a:srgbClr val="A4A3A4"/>
          </p15:clr>
        </p15:guide>
        <p15:guide id="2" pos="29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Glatt" initials="PG" lastIdx="1" clrIdx="0"/>
  <p:cmAuthor id="1" name="Kevin J Gherardi" initials="" lastIdx="0" clrIdx="1"/>
  <p:cmAuthor id="2" name="Sushil Mehra" initials="SM" lastIdx="3" clrIdx="2"/>
  <p:cmAuthor id="3" name="Kevin Gherardi" initials="KG" lastIdx="2" clrIdx="3">
    <p:extLst>
      <p:ext uri="{19B8F6BF-5375-455C-9EA6-DF929625EA0E}">
        <p15:presenceInfo xmlns:p15="http://schemas.microsoft.com/office/powerpoint/2012/main" userId="S::Kevin.Gherardi@reversetg.com::3ae4bdb3-e4db-4a1a-9df4-c5285c6679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E0000"/>
    <a:srgbClr val="000099"/>
    <a:srgbClr val="FFD802"/>
    <a:srgbClr val="EAC900"/>
    <a:srgbClr val="F2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0" autoAdjust="0"/>
    <p:restoredTop sz="92769" autoAdjust="0"/>
  </p:normalViewPr>
  <p:slideViewPr>
    <p:cSldViewPr snapToGrid="0">
      <p:cViewPr varScale="1">
        <p:scale>
          <a:sx n="105" d="100"/>
          <a:sy n="105" d="100"/>
        </p:scale>
        <p:origin x="1230" y="102"/>
      </p:cViewPr>
      <p:guideLst>
        <p:guide orient="horz" pos="2352"/>
        <p:guide pos="3029"/>
      </p:guideLst>
    </p:cSldViewPr>
  </p:slideViewPr>
  <p:outlineViewPr>
    <p:cViewPr>
      <p:scale>
        <a:sx n="33" d="100"/>
        <a:sy n="33" d="100"/>
      </p:scale>
      <p:origin x="0" y="36858"/>
    </p:cViewPr>
  </p:outlineViewPr>
  <p:notesTextViewPr>
    <p:cViewPr>
      <p:scale>
        <a:sx n="1" d="1"/>
        <a:sy n="1" d="1"/>
      </p:scale>
      <p:origin x="0" y="0"/>
    </p:cViewPr>
  </p:notesTextViewPr>
  <p:sorterViewPr>
    <p:cViewPr>
      <p:scale>
        <a:sx n="180" d="100"/>
        <a:sy n="180" d="100"/>
      </p:scale>
      <p:origin x="0" y="-22032"/>
    </p:cViewPr>
  </p:sorterViewPr>
  <p:notesViewPr>
    <p:cSldViewPr snapToGrid="0">
      <p:cViewPr varScale="1">
        <p:scale>
          <a:sx n="110" d="100"/>
          <a:sy n="110" d="100"/>
        </p:scale>
        <p:origin x="2502" y="90"/>
      </p:cViewPr>
      <p:guideLst>
        <p:guide orient="horz" pos="2160"/>
        <p:guide pos="293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5"/>
          <p:cNvSpPr>
            <a:spLocks noGrp="1"/>
          </p:cNvSpPr>
          <p:nvPr>
            <p:ph type="dt" sz="quarter" idx="1"/>
          </p:nvPr>
        </p:nvSpPr>
        <p:spPr>
          <a:xfrm>
            <a:off x="5275165" y="1"/>
            <a:ext cx="4037083" cy="343211"/>
          </a:xfrm>
          <a:prstGeom prst="rect">
            <a:avLst/>
          </a:prstGeom>
        </p:spPr>
        <p:txBody>
          <a:bodyPr vert="horz" lIns="92189" tIns="46095" rIns="92189" bIns="46095" rtlCol="0"/>
          <a:lstStyle>
            <a:lvl1pPr algn="r">
              <a:defRPr sz="1200"/>
            </a:lvl1pPr>
          </a:lstStyle>
          <a:p>
            <a:fld id="{EC704332-773E-4A40-B3E8-1128A2D6B2D7}" type="datetimeFigureOut">
              <a:rPr lang="en-US" smtClean="0"/>
              <a:pPr/>
              <a:t>4/8/2019</a:t>
            </a:fld>
            <a:endParaRPr lang="en-US" dirty="0"/>
          </a:p>
        </p:txBody>
      </p:sp>
      <p:sp>
        <p:nvSpPr>
          <p:cNvPr id="7" name="Slide Number Placeholder 6"/>
          <p:cNvSpPr>
            <a:spLocks noGrp="1"/>
          </p:cNvSpPr>
          <p:nvPr>
            <p:ph type="sldNum" sz="quarter" idx="3"/>
          </p:nvPr>
        </p:nvSpPr>
        <p:spPr>
          <a:xfrm>
            <a:off x="5275165" y="6513236"/>
            <a:ext cx="4037083" cy="343211"/>
          </a:xfrm>
          <a:prstGeom prst="rect">
            <a:avLst/>
          </a:prstGeom>
        </p:spPr>
        <p:txBody>
          <a:bodyPr vert="horz" lIns="92189" tIns="46095" rIns="92189" bIns="46095" rtlCol="0" anchor="b"/>
          <a:lstStyle>
            <a:lvl1pPr algn="r">
              <a:defRPr sz="1200"/>
            </a:lvl1pPr>
          </a:lstStyle>
          <a:p>
            <a:fld id="{FDFD9999-B6A1-4450-AC04-E9FF58ED1225}" type="slidenum">
              <a:rPr lang="en-US" smtClean="0"/>
              <a:pPr/>
              <a:t>‹#›</a:t>
            </a:fld>
            <a:endParaRPr lang="en-US" dirty="0"/>
          </a:p>
        </p:txBody>
      </p:sp>
    </p:spTree>
    <p:extLst>
      <p:ext uri="{BB962C8B-B14F-4D97-AF65-F5344CB8AC3E}">
        <p14:creationId xmlns:p14="http://schemas.microsoft.com/office/powerpoint/2010/main" val="3153630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6006" cy="342900"/>
          </a:xfrm>
          <a:prstGeom prst="rect">
            <a:avLst/>
          </a:prstGeom>
        </p:spPr>
        <p:txBody>
          <a:bodyPr vert="horz" lIns="93158" tIns="46579" rIns="93158" bIns="46579" rtlCol="0"/>
          <a:lstStyle>
            <a:lvl1pPr algn="l">
              <a:defRPr sz="1200"/>
            </a:lvl1pPr>
          </a:lstStyle>
          <a:p>
            <a:endParaRPr lang="en-US" dirty="0"/>
          </a:p>
        </p:txBody>
      </p:sp>
      <p:sp>
        <p:nvSpPr>
          <p:cNvPr id="3" name="Date Placeholder 2"/>
          <p:cNvSpPr>
            <a:spLocks noGrp="1"/>
          </p:cNvSpPr>
          <p:nvPr>
            <p:ph type="dt" idx="1"/>
          </p:nvPr>
        </p:nvSpPr>
        <p:spPr>
          <a:xfrm>
            <a:off x="5275705" y="0"/>
            <a:ext cx="4036006" cy="342900"/>
          </a:xfrm>
          <a:prstGeom prst="rect">
            <a:avLst/>
          </a:prstGeom>
        </p:spPr>
        <p:txBody>
          <a:bodyPr vert="horz" lIns="93158" tIns="46579" rIns="93158" bIns="46579" rtlCol="0"/>
          <a:lstStyle>
            <a:lvl1pPr algn="r">
              <a:defRPr sz="1200"/>
            </a:lvl1pPr>
          </a:lstStyle>
          <a:p>
            <a:fld id="{D25A8834-B270-4B88-9EB6-23596E7647F9}" type="datetimeFigureOut">
              <a:rPr lang="en-US" smtClean="0"/>
              <a:pPr/>
              <a:t>4/8/2019</a:t>
            </a:fld>
            <a:endParaRPr lang="en-US" dirty="0"/>
          </a:p>
        </p:txBody>
      </p:sp>
      <p:sp>
        <p:nvSpPr>
          <p:cNvPr id="4" name="Slide Image Placeholder 3"/>
          <p:cNvSpPr>
            <a:spLocks noGrp="1" noRot="1" noChangeAspect="1"/>
          </p:cNvSpPr>
          <p:nvPr>
            <p:ph type="sldImg" idx="2"/>
          </p:nvPr>
        </p:nvSpPr>
        <p:spPr>
          <a:xfrm>
            <a:off x="3000375" y="514350"/>
            <a:ext cx="3313113" cy="2573338"/>
          </a:xfrm>
          <a:prstGeom prst="rect">
            <a:avLst/>
          </a:prstGeom>
          <a:noFill/>
          <a:ln w="12700">
            <a:solidFill>
              <a:prstClr val="black"/>
            </a:solidFill>
          </a:ln>
        </p:spPr>
        <p:txBody>
          <a:bodyPr vert="horz" lIns="93158" tIns="46579" rIns="93158" bIns="46579" rtlCol="0" anchor="ctr"/>
          <a:lstStyle/>
          <a:p>
            <a:endParaRPr lang="en-US" dirty="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3158" tIns="46579" rIns="93158"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513909"/>
            <a:ext cx="4036006" cy="342900"/>
          </a:xfrm>
          <a:prstGeom prst="rect">
            <a:avLst/>
          </a:prstGeom>
        </p:spPr>
        <p:txBody>
          <a:bodyPr vert="horz" lIns="93158" tIns="46579" rIns="93158"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5" y="6513909"/>
            <a:ext cx="4036006" cy="342900"/>
          </a:xfrm>
          <a:prstGeom prst="rect">
            <a:avLst/>
          </a:prstGeom>
        </p:spPr>
        <p:txBody>
          <a:bodyPr vert="horz" lIns="93158" tIns="46579" rIns="93158" bIns="46579" rtlCol="0" anchor="b"/>
          <a:lstStyle>
            <a:lvl1pPr algn="r">
              <a:defRPr sz="1200"/>
            </a:lvl1pPr>
          </a:lstStyle>
          <a:p>
            <a:fld id="{AE3F875B-7924-4456-BF4F-9EE8680E3E3F}" type="slidenum">
              <a:rPr lang="en-US" smtClean="0"/>
              <a:pPr/>
              <a:t>‹#›</a:t>
            </a:fld>
            <a:endParaRPr lang="en-US" dirty="0"/>
          </a:p>
        </p:txBody>
      </p:sp>
    </p:spTree>
    <p:extLst>
      <p:ext uri="{BB962C8B-B14F-4D97-AF65-F5344CB8AC3E}">
        <p14:creationId xmlns:p14="http://schemas.microsoft.com/office/powerpoint/2010/main" val="3404591532"/>
      </p:ext>
    </p:extLst>
  </p:cSld>
  <p:clrMap bg1="lt1" tx1="dk1" bg2="lt2" tx2="dk2" accent1="accent1" accent2="accent2" accent3="accent3" accent4="accent4" accent5="accent5" accent6="accent6" hlink="hlink" folHlink="folHlink"/>
  <p:hf hdr="0" ftr="0" dt="0"/>
  <p:notesStyle>
    <a:lvl1pPr marL="0" algn="l" defTabSz="976012" rtl="0" eaLnBrk="1" latinLnBrk="0" hangingPunct="1">
      <a:defRPr sz="1300" kern="1200">
        <a:solidFill>
          <a:schemeClr val="tx1"/>
        </a:solidFill>
        <a:latin typeface="+mn-lt"/>
        <a:ea typeface="+mn-ea"/>
        <a:cs typeface="+mn-cs"/>
      </a:defRPr>
    </a:lvl1pPr>
    <a:lvl2pPr marL="488006" algn="l" defTabSz="976012" rtl="0" eaLnBrk="1" latinLnBrk="0" hangingPunct="1">
      <a:defRPr sz="1300" kern="1200">
        <a:solidFill>
          <a:schemeClr val="tx1"/>
        </a:solidFill>
        <a:latin typeface="+mn-lt"/>
        <a:ea typeface="+mn-ea"/>
        <a:cs typeface="+mn-cs"/>
      </a:defRPr>
    </a:lvl2pPr>
    <a:lvl3pPr marL="976012" algn="l" defTabSz="976012" rtl="0" eaLnBrk="1" latinLnBrk="0" hangingPunct="1">
      <a:defRPr sz="1300" kern="1200">
        <a:solidFill>
          <a:schemeClr val="tx1"/>
        </a:solidFill>
        <a:latin typeface="+mn-lt"/>
        <a:ea typeface="+mn-ea"/>
        <a:cs typeface="+mn-cs"/>
      </a:defRPr>
    </a:lvl3pPr>
    <a:lvl4pPr marL="1464018" algn="l" defTabSz="976012" rtl="0" eaLnBrk="1" latinLnBrk="0" hangingPunct="1">
      <a:defRPr sz="1300" kern="1200">
        <a:solidFill>
          <a:schemeClr val="tx1"/>
        </a:solidFill>
        <a:latin typeface="+mn-lt"/>
        <a:ea typeface="+mn-ea"/>
        <a:cs typeface="+mn-cs"/>
      </a:defRPr>
    </a:lvl4pPr>
    <a:lvl5pPr marL="1952024" algn="l" defTabSz="976012" rtl="0" eaLnBrk="1" latinLnBrk="0" hangingPunct="1">
      <a:defRPr sz="1300" kern="1200">
        <a:solidFill>
          <a:schemeClr val="tx1"/>
        </a:solidFill>
        <a:latin typeface="+mn-lt"/>
        <a:ea typeface="+mn-ea"/>
        <a:cs typeface="+mn-cs"/>
      </a:defRPr>
    </a:lvl5pPr>
    <a:lvl6pPr marL="2440032" algn="l" defTabSz="976012" rtl="0" eaLnBrk="1" latinLnBrk="0" hangingPunct="1">
      <a:defRPr sz="1300" kern="1200">
        <a:solidFill>
          <a:schemeClr val="tx1"/>
        </a:solidFill>
        <a:latin typeface="+mn-lt"/>
        <a:ea typeface="+mn-ea"/>
        <a:cs typeface="+mn-cs"/>
      </a:defRPr>
    </a:lvl6pPr>
    <a:lvl7pPr marL="2928038" algn="l" defTabSz="976012" rtl="0" eaLnBrk="1" latinLnBrk="0" hangingPunct="1">
      <a:defRPr sz="1300" kern="1200">
        <a:solidFill>
          <a:schemeClr val="tx1"/>
        </a:solidFill>
        <a:latin typeface="+mn-lt"/>
        <a:ea typeface="+mn-ea"/>
        <a:cs typeface="+mn-cs"/>
      </a:defRPr>
    </a:lvl7pPr>
    <a:lvl8pPr marL="3416043" algn="l" defTabSz="976012" rtl="0" eaLnBrk="1" latinLnBrk="0" hangingPunct="1">
      <a:defRPr sz="1300" kern="1200">
        <a:solidFill>
          <a:schemeClr val="tx1"/>
        </a:solidFill>
        <a:latin typeface="+mn-lt"/>
        <a:ea typeface="+mn-ea"/>
        <a:cs typeface="+mn-cs"/>
      </a:defRPr>
    </a:lvl8pPr>
    <a:lvl9pPr marL="3904050" algn="l" defTabSz="9760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F875B-7924-4456-BF4F-9EE8680E3E3F}" type="slidenum">
              <a:rPr lang="en-US" smtClean="0"/>
              <a:pPr/>
              <a:t>1</a:t>
            </a:fld>
            <a:endParaRPr lang="en-US" dirty="0"/>
          </a:p>
        </p:txBody>
      </p:sp>
    </p:spTree>
    <p:extLst>
      <p:ext uri="{BB962C8B-B14F-4D97-AF65-F5344CB8AC3E}">
        <p14:creationId xmlns:p14="http://schemas.microsoft.com/office/powerpoint/2010/main" val="12861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F875B-7924-4456-BF4F-9EE8680E3E3F}" type="slidenum">
              <a:rPr lang="en-US" smtClean="0"/>
              <a:pPr/>
              <a:t>2</a:t>
            </a:fld>
            <a:endParaRPr lang="en-US" dirty="0"/>
          </a:p>
        </p:txBody>
      </p:sp>
    </p:spTree>
    <p:extLst>
      <p:ext uri="{BB962C8B-B14F-4D97-AF65-F5344CB8AC3E}">
        <p14:creationId xmlns:p14="http://schemas.microsoft.com/office/powerpoint/2010/main" val="246364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F875B-7924-4456-BF4F-9EE8680E3E3F}" type="slidenum">
              <a:rPr lang="en-US" smtClean="0"/>
              <a:pPr/>
              <a:t>16</a:t>
            </a:fld>
            <a:endParaRPr lang="en-US" dirty="0"/>
          </a:p>
        </p:txBody>
      </p:sp>
    </p:spTree>
    <p:extLst>
      <p:ext uri="{BB962C8B-B14F-4D97-AF65-F5344CB8AC3E}">
        <p14:creationId xmlns:p14="http://schemas.microsoft.com/office/powerpoint/2010/main" val="2728375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5"/>
          <p:cNvGrpSpPr/>
          <p:nvPr userDrawn="1"/>
        </p:nvGrpSpPr>
        <p:grpSpPr>
          <a:xfrm>
            <a:off x="-1" y="0"/>
            <a:ext cx="9617075" cy="7068829"/>
            <a:chOff x="-1" y="0"/>
            <a:chExt cx="9617075" cy="7068829"/>
          </a:xfrm>
        </p:grpSpPr>
        <p:sp>
          <p:nvSpPr>
            <p:cNvPr id="8" name="Freeform 7"/>
            <p:cNvSpPr/>
            <p:nvPr/>
          </p:nvSpPr>
          <p:spPr>
            <a:xfrm>
              <a:off x="0" y="4165600"/>
              <a:ext cx="9617074" cy="2903229"/>
            </a:xfrm>
            <a:custGeom>
              <a:avLst/>
              <a:gdLst>
                <a:gd name="connsiteX0" fmla="*/ 0 w 3240204"/>
                <a:gd name="connsiteY0" fmla="*/ 0 h 2446798"/>
                <a:gd name="connsiteX1" fmla="*/ 3240204 w 3240204"/>
                <a:gd name="connsiteY1" fmla="*/ 0 h 2446798"/>
                <a:gd name="connsiteX2" fmla="*/ 3240204 w 3240204"/>
                <a:gd name="connsiteY2" fmla="*/ 2446798 h 2446798"/>
                <a:gd name="connsiteX3" fmla="*/ 0 w 3240204"/>
                <a:gd name="connsiteY3" fmla="*/ 2446798 h 2446798"/>
                <a:gd name="connsiteX4" fmla="*/ 0 w 3240204"/>
                <a:gd name="connsiteY4" fmla="*/ 0 h 244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204" h="2446798">
                  <a:moveTo>
                    <a:pt x="0" y="0"/>
                  </a:moveTo>
                  <a:lnTo>
                    <a:pt x="3240204" y="0"/>
                  </a:lnTo>
                  <a:lnTo>
                    <a:pt x="3240204" y="2446798"/>
                  </a:lnTo>
                  <a:lnTo>
                    <a:pt x="0" y="2446798"/>
                  </a:lnTo>
                  <a:lnTo>
                    <a:pt x="0" y="0"/>
                  </a:lnTo>
                  <a:close/>
                </a:path>
              </a:pathLst>
            </a:custGeom>
            <a:solidFill>
              <a:schemeClr val="tx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1"/>
            </a:fillRef>
            <a:effectRef idx="1">
              <a:schemeClr val="accent1"/>
            </a:effectRef>
            <a:fontRef idx="minor">
              <a:schemeClr val="lt1"/>
            </a:fontRef>
          </p:style>
          <p:txBody>
            <a:bodyPr spcFirstLastPara="0" vert="horz" wrap="square" lIns="201930" tIns="100965" rIns="201930" bIns="100965" numCol="1" spcCol="1270" anchor="ctr" anchorCtr="0">
              <a:noAutofit/>
            </a:bodyPr>
            <a:lstStyle/>
            <a:p>
              <a:pPr lvl="0" algn="ctr" defTabSz="2355850" rtl="0">
                <a:spcBef>
                  <a:spcPct val="0"/>
                </a:spcBef>
                <a:spcAft>
                  <a:spcPts val="0"/>
                </a:spcAft>
              </a:pPr>
              <a:endParaRPr lang="en-US" sz="2800" i="1" kern="1200" dirty="0">
                <a:solidFill>
                  <a:schemeClr val="bg1"/>
                </a:solidFill>
                <a:latin typeface="Georgia" pitchFamily="18" charset="0"/>
              </a:endParaRPr>
            </a:p>
          </p:txBody>
        </p:sp>
        <p:pic>
          <p:nvPicPr>
            <p:cNvPr id="9" name="Picture 2"/>
            <p:cNvPicPr>
              <a:picLocks noChangeAspect="1" noChangeArrowheads="1"/>
            </p:cNvPicPr>
            <p:nvPr/>
          </p:nvPicPr>
          <p:blipFill>
            <a:blip r:embed="rId2" cstate="print"/>
            <a:srcRect t="1981"/>
            <a:stretch>
              <a:fillRect/>
            </a:stretch>
          </p:blipFill>
          <p:spPr bwMode="auto">
            <a:xfrm>
              <a:off x="-1" y="0"/>
              <a:ext cx="9617075" cy="4165600"/>
            </a:xfrm>
            <a:prstGeom prst="rect">
              <a:avLst/>
            </a:prstGeom>
            <a:noFill/>
            <a:ln w="9525">
              <a:noFill/>
              <a:miter lim="800000"/>
              <a:headEnd/>
              <a:tailEnd/>
            </a:ln>
            <a:effectLst/>
          </p:spPr>
        </p:pic>
        <p:pic>
          <p:nvPicPr>
            <p:cNvPr id="10" name="Picture 4" descr="http://www.floridaforeclosuredefenselawyersblog.com/HUD%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81" y="563776"/>
              <a:ext cx="1639710" cy="1538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 name="Subtitle 2"/>
          <p:cNvSpPr>
            <a:spLocks noGrp="1"/>
          </p:cNvSpPr>
          <p:nvPr>
            <p:ph type="subTitle" idx="1"/>
          </p:nvPr>
        </p:nvSpPr>
        <p:spPr>
          <a:xfrm>
            <a:off x="1442561" y="4456497"/>
            <a:ext cx="6731953" cy="1683530"/>
          </a:xfrm>
        </p:spPr>
        <p:txBody>
          <a:bodyPr>
            <a:normAutofit/>
          </a:bodyPr>
          <a:lstStyle>
            <a:lvl1pPr marL="0" indent="0" algn="ctr">
              <a:buNone/>
              <a:defRPr sz="3200">
                <a:solidFill>
                  <a:schemeClr val="bg1"/>
                </a:solidFill>
                <a:latin typeface="Georgia" pitchFamily="18" charset="0"/>
              </a:defRPr>
            </a:lvl1pPr>
            <a:lvl2pPr marL="488006" indent="0" algn="ctr">
              <a:buNone/>
              <a:defRPr>
                <a:solidFill>
                  <a:schemeClr val="tx1">
                    <a:tint val="75000"/>
                  </a:schemeClr>
                </a:solidFill>
              </a:defRPr>
            </a:lvl2pPr>
            <a:lvl3pPr marL="976012" indent="0" algn="ctr">
              <a:buNone/>
              <a:defRPr>
                <a:solidFill>
                  <a:schemeClr val="tx1">
                    <a:tint val="75000"/>
                  </a:schemeClr>
                </a:solidFill>
              </a:defRPr>
            </a:lvl3pPr>
            <a:lvl4pPr marL="1464018" indent="0" algn="ctr">
              <a:buNone/>
              <a:defRPr>
                <a:solidFill>
                  <a:schemeClr val="tx1">
                    <a:tint val="75000"/>
                  </a:schemeClr>
                </a:solidFill>
              </a:defRPr>
            </a:lvl4pPr>
            <a:lvl5pPr marL="1952024" indent="0" algn="ctr">
              <a:buNone/>
              <a:defRPr>
                <a:solidFill>
                  <a:schemeClr val="tx1">
                    <a:tint val="75000"/>
                  </a:schemeClr>
                </a:solidFill>
              </a:defRPr>
            </a:lvl5pPr>
            <a:lvl6pPr marL="2440032" indent="0" algn="ctr">
              <a:buNone/>
              <a:defRPr>
                <a:solidFill>
                  <a:schemeClr val="tx1">
                    <a:tint val="75000"/>
                  </a:schemeClr>
                </a:solidFill>
              </a:defRPr>
            </a:lvl6pPr>
            <a:lvl7pPr marL="2928038" indent="0" algn="ctr">
              <a:buNone/>
              <a:defRPr>
                <a:solidFill>
                  <a:schemeClr val="tx1">
                    <a:tint val="75000"/>
                  </a:schemeClr>
                </a:solidFill>
              </a:defRPr>
            </a:lvl7pPr>
            <a:lvl8pPr marL="3416043" indent="0" algn="ctr">
              <a:buNone/>
              <a:defRPr>
                <a:solidFill>
                  <a:schemeClr val="tx1">
                    <a:tint val="75000"/>
                  </a:schemeClr>
                </a:solidFill>
              </a:defRPr>
            </a:lvl8pPr>
            <a:lvl9pPr marL="3904050" indent="0" algn="ctr">
              <a:buNone/>
              <a:defRPr>
                <a:solidFill>
                  <a:schemeClr val="tx1">
                    <a:tint val="75000"/>
                  </a:schemeClr>
                </a:solidFill>
              </a:defRPr>
            </a:lvl9pPr>
          </a:lstStyle>
          <a:p>
            <a:r>
              <a:rPr lang="en-US" dirty="0"/>
              <a:t>Click to edit Master subtitle style</a:t>
            </a:r>
          </a:p>
        </p:txBody>
      </p:sp>
      <p:sp>
        <p:nvSpPr>
          <p:cNvPr id="5" name="Title 4"/>
          <p:cNvSpPr>
            <a:spLocks noGrp="1"/>
          </p:cNvSpPr>
          <p:nvPr>
            <p:ph type="title"/>
          </p:nvPr>
        </p:nvSpPr>
        <p:spPr>
          <a:xfrm>
            <a:off x="599400" y="2300438"/>
            <a:ext cx="8649281" cy="820455"/>
          </a:xfrm>
        </p:spPr>
        <p:txBody>
          <a:bodyPr/>
          <a:lstStyle>
            <a:lvl1pPr algn="ctr">
              <a:defRPr sz="4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1878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100000">
              <a:schemeClr val="tx2">
                <a:lumMod val="20000"/>
                <a:lumOff val="80000"/>
              </a:schemeClr>
            </a:gs>
            <a:gs pos="95000">
              <a:schemeClr val="accent1">
                <a:lumMod val="20000"/>
                <a:lumOff val="80000"/>
              </a:schemeClr>
            </a:gs>
            <a:gs pos="85000">
              <a:schemeClr val="bg1"/>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095" y="185433"/>
            <a:ext cx="8732269" cy="810060"/>
          </a:xfrm>
        </p:spPr>
        <p:txBody>
          <a:bodyPr>
            <a:noAutofit/>
          </a:bodyPr>
          <a:lstStyle>
            <a:lvl1pPr>
              <a:defRPr sz="4000" i="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spcBef>
                <a:spcPts val="1200"/>
              </a:spcBef>
              <a:spcAft>
                <a:spcPts val="600"/>
              </a:spcAft>
              <a:buSzPct val="110000"/>
              <a:buFont typeface="Wingdings" pitchFamily="2" charset="2"/>
              <a:buChar char="Ø"/>
              <a:defRPr sz="2800" baseline="0"/>
            </a:lvl1pPr>
            <a:lvl2pPr marL="682625" indent="-342900">
              <a:spcBef>
                <a:spcPts val="0"/>
              </a:spcBef>
              <a:spcAft>
                <a:spcPts val="600"/>
              </a:spcAft>
              <a:buSzPct val="90000"/>
              <a:buFont typeface="Wingdings" pitchFamily="2" charset="2"/>
              <a:buChar char="§"/>
              <a:defRPr sz="2400"/>
            </a:lvl2pPr>
            <a:lvl3pPr marL="1030288" indent="-342900">
              <a:spcBef>
                <a:spcPts val="0"/>
              </a:spcBef>
              <a:spcAft>
                <a:spcPts val="600"/>
              </a:spcAft>
              <a:buSzPct val="90000"/>
              <a:buFont typeface="Arial" pitchFamily="34" charset="0"/>
              <a:buChar char="•"/>
              <a:defRPr sz="2000"/>
            </a:lvl3pPr>
            <a:lvl4pPr marL="1368425" indent="-328613">
              <a:spcBef>
                <a:spcPts val="0"/>
              </a:spcBef>
              <a:spcAft>
                <a:spcPts val="600"/>
              </a:spcAft>
              <a:buSzPct val="70000"/>
              <a:buFont typeface="Arial" pitchFamily="34" charset="0"/>
              <a:buChar char="•"/>
              <a:defRPr sz="1800"/>
            </a:lvl4pPr>
            <a:lvl5pPr marL="1714500" indent="-342900">
              <a:spcBef>
                <a:spcPts val="0"/>
              </a:spcBef>
              <a:spcAft>
                <a:spcPts val="600"/>
              </a:spcAft>
              <a:buSzPct val="70000"/>
              <a:buFont typeface="Arial" pitchFamily="34" charset="0"/>
              <a:buChar char="•"/>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14500" lvl="4" indent="-342900" algn="l" defTabSz="976012" rtl="0" eaLnBrk="1" latinLnBrk="0" hangingPunct="1">
              <a:spcBef>
                <a:spcPts val="0"/>
              </a:spcBef>
              <a:spcAft>
                <a:spcPts val="1200"/>
              </a:spcAft>
              <a:buSzPct val="70000"/>
              <a:buFont typeface="Arial" pitchFamily="34" charset="0"/>
              <a:buChar char="•"/>
            </a:pPr>
            <a:r>
              <a:rPr lang="en-US" dirty="0"/>
              <a:t>Fifth level</a:t>
            </a:r>
          </a:p>
        </p:txBody>
      </p:sp>
      <p:sp>
        <p:nvSpPr>
          <p:cNvPr id="7" name="Slide Number Placeholder 6"/>
          <p:cNvSpPr>
            <a:spLocks noGrp="1"/>
          </p:cNvSpPr>
          <p:nvPr>
            <p:ph type="sldNum" sz="quarter" idx="10"/>
          </p:nvPr>
        </p:nvSpPr>
        <p:spPr>
          <a:xfrm>
            <a:off x="4533107" y="7029781"/>
            <a:ext cx="550862" cy="396875"/>
          </a:xfrm>
        </p:spPr>
        <p:txBody>
          <a:bodyPr/>
          <a:lstStyle/>
          <a:p>
            <a:fld id="{3FB31E8E-0DD7-48FC-AA52-DAF5419B1357}" type="slidenum">
              <a:rPr lang="en-US" smtClean="0"/>
              <a:pPr/>
              <a:t>‹#›</a:t>
            </a:fld>
            <a:endParaRPr lang="en-US" dirty="0"/>
          </a:p>
        </p:txBody>
      </p:sp>
      <p:sp>
        <p:nvSpPr>
          <p:cNvPr id="9" name="TextBox 8"/>
          <p:cNvSpPr txBox="1"/>
          <p:nvPr userDrawn="1"/>
        </p:nvSpPr>
        <p:spPr>
          <a:xfrm>
            <a:off x="333375" y="7076896"/>
            <a:ext cx="2657474" cy="253916"/>
          </a:xfrm>
          <a:prstGeom prst="rect">
            <a:avLst/>
          </a:prstGeom>
          <a:noFill/>
        </p:spPr>
        <p:txBody>
          <a:bodyPr wrap="square" rtlCol="0">
            <a:spAutoFit/>
          </a:bodyPr>
          <a:lstStyle/>
          <a:p>
            <a:pPr algn="l"/>
            <a:r>
              <a:rPr lang="en-US" sz="1050" b="1" dirty="0">
                <a:solidFill>
                  <a:schemeClr val="tx1"/>
                </a:solidFill>
              </a:rPr>
              <a:t>HERMIT</a:t>
            </a:r>
            <a:r>
              <a:rPr lang="en-US" sz="1050" b="1" baseline="0" dirty="0">
                <a:solidFill>
                  <a:schemeClr val="tx1"/>
                </a:solidFill>
              </a:rPr>
              <a:t> - </a:t>
            </a:r>
            <a:r>
              <a:rPr lang="en-US" sz="1050" b="1" dirty="0">
                <a:solidFill>
                  <a:schemeClr val="tx1"/>
                </a:solidFill>
              </a:rPr>
              <a:t>Servicing</a:t>
            </a:r>
            <a:r>
              <a:rPr lang="en-US" sz="1050" b="1" baseline="0" dirty="0">
                <a:solidFill>
                  <a:schemeClr val="tx1"/>
                </a:solidFill>
              </a:rPr>
              <a:t> Module Training</a:t>
            </a:r>
            <a:endParaRPr lang="en-US" sz="1050" b="1" dirty="0">
              <a:solidFill>
                <a:schemeClr val="tx1"/>
              </a:solidFill>
            </a:endParaRPr>
          </a:p>
        </p:txBody>
      </p:sp>
      <p:cxnSp>
        <p:nvCxnSpPr>
          <p:cNvPr id="10" name="Straight Connector 9"/>
          <p:cNvCxnSpPr/>
          <p:nvPr userDrawn="1"/>
        </p:nvCxnSpPr>
        <p:spPr>
          <a:xfrm>
            <a:off x="400712" y="999525"/>
            <a:ext cx="881565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86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Freeform 5"/>
          <p:cNvSpPr/>
          <p:nvPr userDrawn="1"/>
        </p:nvSpPr>
        <p:spPr>
          <a:xfrm>
            <a:off x="0" y="4165600"/>
            <a:ext cx="9617074" cy="2903229"/>
          </a:xfrm>
          <a:custGeom>
            <a:avLst/>
            <a:gdLst>
              <a:gd name="connsiteX0" fmla="*/ 0 w 3240204"/>
              <a:gd name="connsiteY0" fmla="*/ 0 h 2446798"/>
              <a:gd name="connsiteX1" fmla="*/ 3240204 w 3240204"/>
              <a:gd name="connsiteY1" fmla="*/ 0 h 2446798"/>
              <a:gd name="connsiteX2" fmla="*/ 3240204 w 3240204"/>
              <a:gd name="connsiteY2" fmla="*/ 2446798 h 2446798"/>
              <a:gd name="connsiteX3" fmla="*/ 0 w 3240204"/>
              <a:gd name="connsiteY3" fmla="*/ 2446798 h 2446798"/>
              <a:gd name="connsiteX4" fmla="*/ 0 w 3240204"/>
              <a:gd name="connsiteY4" fmla="*/ 0 h 244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204" h="2446798">
                <a:moveTo>
                  <a:pt x="0" y="0"/>
                </a:moveTo>
                <a:lnTo>
                  <a:pt x="3240204" y="0"/>
                </a:lnTo>
                <a:lnTo>
                  <a:pt x="3240204" y="2446798"/>
                </a:lnTo>
                <a:lnTo>
                  <a:pt x="0" y="2446798"/>
                </a:lnTo>
                <a:lnTo>
                  <a:pt x="0" y="0"/>
                </a:lnTo>
                <a:close/>
              </a:path>
            </a:pathLst>
          </a:custGeom>
          <a:solidFill>
            <a:schemeClr val="tx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1"/>
          </a:fillRef>
          <a:effectRef idx="1">
            <a:schemeClr val="accent1"/>
          </a:effectRef>
          <a:fontRef idx="minor">
            <a:schemeClr val="lt1"/>
          </a:fontRef>
        </p:style>
        <p:txBody>
          <a:bodyPr spcFirstLastPara="0" vert="horz" wrap="square" lIns="201930" tIns="100965" rIns="201930" bIns="100965" numCol="1" spcCol="1270" anchor="ctr" anchorCtr="0">
            <a:noAutofit/>
          </a:bodyPr>
          <a:lstStyle/>
          <a:p>
            <a:pPr lvl="0" algn="ctr" defTabSz="2355850" rtl="0">
              <a:spcBef>
                <a:spcPct val="0"/>
              </a:spcBef>
              <a:spcAft>
                <a:spcPts val="0"/>
              </a:spcAft>
            </a:pPr>
            <a:endParaRPr lang="en-US" sz="2800" i="1" kern="1200" dirty="0">
              <a:solidFill>
                <a:schemeClr val="bg1"/>
              </a:solidFill>
              <a:latin typeface="Georgia" pitchFamily="18" charset="0"/>
            </a:endParaRPr>
          </a:p>
        </p:txBody>
      </p:sp>
      <p:pic>
        <p:nvPicPr>
          <p:cNvPr id="7" name="Picture 2"/>
          <p:cNvPicPr>
            <a:picLocks noChangeAspect="1" noChangeArrowheads="1"/>
          </p:cNvPicPr>
          <p:nvPr userDrawn="1"/>
        </p:nvPicPr>
        <p:blipFill>
          <a:blip r:embed="rId2" cstate="print"/>
          <a:srcRect t="1981"/>
          <a:stretch>
            <a:fillRect/>
          </a:stretch>
        </p:blipFill>
        <p:spPr bwMode="auto">
          <a:xfrm>
            <a:off x="-1" y="0"/>
            <a:ext cx="9617075" cy="4165600"/>
          </a:xfrm>
          <a:prstGeom prst="rect">
            <a:avLst/>
          </a:prstGeom>
          <a:noFill/>
          <a:ln w="9525">
            <a:noFill/>
            <a:miter lim="800000"/>
            <a:headEnd/>
            <a:tailEnd/>
          </a:ln>
          <a:effectLst/>
        </p:spPr>
      </p:pic>
      <p:sp>
        <p:nvSpPr>
          <p:cNvPr id="2" name="Title 1"/>
          <p:cNvSpPr>
            <a:spLocks noGrp="1"/>
          </p:cNvSpPr>
          <p:nvPr userDrawn="1">
            <p:ph type="title" hasCustomPrompt="1"/>
          </p:nvPr>
        </p:nvSpPr>
        <p:spPr>
          <a:xfrm>
            <a:off x="759683" y="5226517"/>
            <a:ext cx="8174514" cy="1247757"/>
          </a:xfrm>
        </p:spPr>
        <p:txBody>
          <a:bodyPr anchor="ctr"/>
          <a:lstStyle>
            <a:lvl1pPr algn="ctr">
              <a:defRPr sz="2800" b="1" i="1" cap="none">
                <a:solidFill>
                  <a:schemeClr val="bg1"/>
                </a:solidFill>
                <a:latin typeface="+mn-lt"/>
              </a:defRPr>
            </a:lvl1pPr>
          </a:lstStyle>
          <a:p>
            <a:r>
              <a:rPr lang="en-US" dirty="0"/>
              <a:t>Day:</a:t>
            </a:r>
            <a:br>
              <a:rPr lang="en-US" dirty="0"/>
            </a:br>
            <a:r>
              <a:rPr lang="en-US" dirty="0"/>
              <a:t>Time:</a:t>
            </a:r>
          </a:p>
        </p:txBody>
      </p:sp>
      <p:sp>
        <p:nvSpPr>
          <p:cNvPr id="3" name="Text Placeholder 2"/>
          <p:cNvSpPr>
            <a:spLocks noGrp="1"/>
          </p:cNvSpPr>
          <p:nvPr userDrawn="1">
            <p:ph type="body" idx="1"/>
          </p:nvPr>
        </p:nvSpPr>
        <p:spPr>
          <a:xfrm>
            <a:off x="759683" y="4273617"/>
            <a:ext cx="8174514" cy="952901"/>
          </a:xfrm>
        </p:spPr>
        <p:txBody>
          <a:bodyPr anchor="ctr">
            <a:normAutofit/>
          </a:bodyPr>
          <a:lstStyle>
            <a:lvl1pPr marL="0" indent="0" algn="ctr">
              <a:buNone/>
              <a:defRPr sz="3200">
                <a:solidFill>
                  <a:schemeClr val="bg1"/>
                </a:solidFill>
              </a:defRPr>
            </a:lvl1pPr>
            <a:lvl2pPr marL="488006" indent="0">
              <a:buNone/>
              <a:defRPr sz="1900">
                <a:solidFill>
                  <a:schemeClr val="tx1">
                    <a:tint val="75000"/>
                  </a:schemeClr>
                </a:solidFill>
              </a:defRPr>
            </a:lvl2pPr>
            <a:lvl3pPr marL="976012" indent="0">
              <a:buNone/>
              <a:defRPr sz="1700">
                <a:solidFill>
                  <a:schemeClr val="tx1">
                    <a:tint val="75000"/>
                  </a:schemeClr>
                </a:solidFill>
              </a:defRPr>
            </a:lvl3pPr>
            <a:lvl4pPr marL="1464018" indent="0">
              <a:buNone/>
              <a:defRPr sz="1500">
                <a:solidFill>
                  <a:schemeClr val="tx1">
                    <a:tint val="75000"/>
                  </a:schemeClr>
                </a:solidFill>
              </a:defRPr>
            </a:lvl4pPr>
            <a:lvl5pPr marL="1952024" indent="0">
              <a:buNone/>
              <a:defRPr sz="1500">
                <a:solidFill>
                  <a:schemeClr val="tx1">
                    <a:tint val="75000"/>
                  </a:schemeClr>
                </a:solidFill>
              </a:defRPr>
            </a:lvl5pPr>
            <a:lvl6pPr marL="2440032" indent="0">
              <a:buNone/>
              <a:defRPr sz="1500">
                <a:solidFill>
                  <a:schemeClr val="tx1">
                    <a:tint val="75000"/>
                  </a:schemeClr>
                </a:solidFill>
              </a:defRPr>
            </a:lvl6pPr>
            <a:lvl7pPr marL="2928038" indent="0">
              <a:buNone/>
              <a:defRPr sz="1500">
                <a:solidFill>
                  <a:schemeClr val="tx1">
                    <a:tint val="75000"/>
                  </a:schemeClr>
                </a:solidFill>
              </a:defRPr>
            </a:lvl7pPr>
            <a:lvl8pPr marL="3416043" indent="0">
              <a:buNone/>
              <a:defRPr sz="1500">
                <a:solidFill>
                  <a:schemeClr val="tx1">
                    <a:tint val="75000"/>
                  </a:schemeClr>
                </a:solidFill>
              </a:defRPr>
            </a:lvl8pPr>
            <a:lvl9pPr marL="3904050" indent="0">
              <a:buNone/>
              <a:defRPr sz="1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304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100000">
              <a:schemeClr val="tx2">
                <a:lumMod val="20000"/>
                <a:lumOff val="80000"/>
              </a:schemeClr>
            </a:gs>
            <a:gs pos="95000">
              <a:schemeClr val="accent1">
                <a:lumMod val="20000"/>
                <a:lumOff val="80000"/>
              </a:schemeClr>
            </a:gs>
            <a:gs pos="85000">
              <a:schemeClr val="bg1"/>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i="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80854" y="1209942"/>
            <a:ext cx="4247541" cy="5460770"/>
          </a:xfrm>
        </p:spPr>
        <p:txBody>
          <a:bodyPr>
            <a:normAutofit/>
          </a:bodyPr>
          <a:lstStyle>
            <a:lvl1pPr marL="346075" indent="-346075" algn="l" defTabSz="976012" rtl="0" eaLnBrk="1" latinLnBrk="0" hangingPunct="1">
              <a:spcBef>
                <a:spcPts val="1200"/>
              </a:spcBef>
              <a:spcAft>
                <a:spcPts val="600"/>
              </a:spcAft>
              <a:buFont typeface="Wingdings" pitchFamily="2" charset="2"/>
              <a:buChar char="Ø"/>
              <a:defRPr lang="en-US" sz="2800" kern="1200" dirty="0" smtClean="0">
                <a:solidFill>
                  <a:schemeClr val="tx1"/>
                </a:solidFill>
                <a:latin typeface="+mn-lt"/>
                <a:ea typeface="+mn-ea"/>
                <a:cs typeface="+mn-cs"/>
              </a:defRPr>
            </a:lvl1pPr>
            <a:lvl2pPr marL="796925" indent="-457200" algn="l" defTabSz="976012" rtl="0" eaLnBrk="1" latinLnBrk="0" hangingPunct="1">
              <a:spcBef>
                <a:spcPts val="1200"/>
              </a:spcBef>
              <a:spcAft>
                <a:spcPts val="600"/>
              </a:spcAft>
              <a:buFont typeface="Wingdings" pitchFamily="2" charset="2"/>
              <a:buChar char="Ø"/>
              <a:defRPr lang="en-US" sz="2400" kern="1200" dirty="0" smtClean="0">
                <a:solidFill>
                  <a:schemeClr val="tx1"/>
                </a:solidFill>
                <a:latin typeface="+mn-lt"/>
                <a:ea typeface="+mn-ea"/>
                <a:cs typeface="+mn-cs"/>
              </a:defRPr>
            </a:lvl2pPr>
            <a:lvl3pPr marL="1144588" indent="-457200" algn="l" defTabSz="976012" rtl="0" eaLnBrk="1" latinLnBrk="0" hangingPunct="1">
              <a:spcBef>
                <a:spcPts val="1200"/>
              </a:spcBef>
              <a:spcAft>
                <a:spcPts val="600"/>
              </a:spcAft>
              <a:buFont typeface="Wingdings" pitchFamily="2" charset="2"/>
              <a:buChar char="Ø"/>
              <a:defRPr lang="en-US" sz="2000" kern="1200" dirty="0" smtClean="0">
                <a:solidFill>
                  <a:schemeClr val="tx1"/>
                </a:solidFill>
                <a:latin typeface="+mn-lt"/>
                <a:ea typeface="+mn-ea"/>
                <a:cs typeface="+mn-cs"/>
              </a:defRPr>
            </a:lvl3pPr>
            <a:lvl4pPr marL="1497012" indent="-457200" algn="l" defTabSz="976012" rtl="0" eaLnBrk="1" latinLnBrk="0" hangingPunct="1">
              <a:spcBef>
                <a:spcPts val="1200"/>
              </a:spcBef>
              <a:spcAft>
                <a:spcPts val="600"/>
              </a:spcAft>
              <a:buFont typeface="Wingdings" pitchFamily="2" charset="2"/>
              <a:buChar char="Ø"/>
              <a:defRPr lang="en-US" sz="1800" kern="1200" dirty="0" smtClean="0">
                <a:solidFill>
                  <a:schemeClr val="tx1"/>
                </a:solidFill>
                <a:latin typeface="+mn-lt"/>
                <a:ea typeface="+mn-ea"/>
                <a:cs typeface="+mn-cs"/>
              </a:defRPr>
            </a:lvl4pPr>
            <a:lvl5pPr marL="1714500" indent="-342900" algn="l" defTabSz="976012" rtl="0" eaLnBrk="1" latinLnBrk="0" hangingPunct="1">
              <a:spcBef>
                <a:spcPts val="1200"/>
              </a:spcBef>
              <a:spcAft>
                <a:spcPts val="600"/>
              </a:spcAft>
              <a:buSzPct val="70000"/>
              <a:buFont typeface="Wingdings" pitchFamily="2" charset="2"/>
              <a:buChar char="Ø"/>
              <a:defRPr lang="en-US" sz="1600" kern="1200" dirty="0">
                <a:solidFill>
                  <a:schemeClr val="tx1"/>
                </a:solidFill>
                <a:latin typeface="+mn-lt"/>
                <a:ea typeface="+mn-ea"/>
                <a:cs typeface="+mn-cs"/>
              </a:defRPr>
            </a:lvl5pPr>
            <a:lvl6pPr>
              <a:defRPr sz="1900"/>
            </a:lvl6pPr>
            <a:lvl7pPr>
              <a:defRPr sz="1900"/>
            </a:lvl7pPr>
            <a:lvl8pPr>
              <a:defRPr sz="1900"/>
            </a:lvl8pPr>
            <a:lvl9pPr>
              <a:defRPr sz="1900"/>
            </a:lvl9pPr>
          </a:lstStyle>
          <a:p>
            <a:pPr lvl="0"/>
            <a:r>
              <a:rPr lang="en-US" dirty="0"/>
              <a:t>Click to edit Master text styles</a:t>
            </a:r>
          </a:p>
          <a:p>
            <a:pPr marL="682625" lvl="1" indent="-342900" algn="l" defTabSz="976012" rtl="0" eaLnBrk="1" latinLnBrk="0" hangingPunct="1">
              <a:spcBef>
                <a:spcPts val="0"/>
              </a:spcBef>
              <a:spcAft>
                <a:spcPts val="600"/>
              </a:spcAft>
              <a:buSzPct val="90000"/>
              <a:buFont typeface="Wingdings" pitchFamily="2" charset="2"/>
              <a:buChar char="§"/>
            </a:pPr>
            <a:r>
              <a:rPr lang="en-US" dirty="0"/>
              <a:t>Second level</a:t>
            </a:r>
          </a:p>
          <a:p>
            <a:pPr marL="1030288" lvl="2" indent="-342900" algn="l" defTabSz="976012" rtl="0" eaLnBrk="1" latinLnBrk="0" hangingPunct="1">
              <a:spcBef>
                <a:spcPts val="0"/>
              </a:spcBef>
              <a:spcAft>
                <a:spcPts val="600"/>
              </a:spcAft>
              <a:buSzPct val="90000"/>
              <a:buFont typeface="Arial" pitchFamily="34" charset="0"/>
              <a:buChar char="•"/>
            </a:pPr>
            <a:r>
              <a:rPr lang="en-US" dirty="0"/>
              <a:t>Third level</a:t>
            </a:r>
          </a:p>
          <a:p>
            <a:pPr marL="1368425" lvl="3" indent="-328613" algn="l" defTabSz="976012" rtl="0" eaLnBrk="1" latinLnBrk="0" hangingPunct="1">
              <a:spcBef>
                <a:spcPts val="0"/>
              </a:spcBef>
              <a:spcAft>
                <a:spcPts val="600"/>
              </a:spcAft>
              <a:buSzPct val="70000"/>
              <a:buFont typeface="Arial" pitchFamily="34" charset="0"/>
              <a:buChar char="•"/>
            </a:pPr>
            <a:r>
              <a:rPr lang="en-US" dirty="0"/>
              <a:t>Fourth level</a:t>
            </a:r>
          </a:p>
          <a:p>
            <a:pPr marL="1714500" lvl="4" indent="-342900" algn="l" defTabSz="976012" rtl="0" eaLnBrk="1" latinLnBrk="0" hangingPunct="1">
              <a:spcBef>
                <a:spcPts val="0"/>
              </a:spcBef>
              <a:spcAft>
                <a:spcPts val="1200"/>
              </a:spcAft>
              <a:buSzPct val="70000"/>
              <a:buFont typeface="Arial" pitchFamily="34" charset="0"/>
              <a:buChar char="•"/>
            </a:pPr>
            <a:r>
              <a:rPr lang="en-US" dirty="0"/>
              <a:t>Fifth level</a:t>
            </a:r>
          </a:p>
        </p:txBody>
      </p:sp>
      <p:sp>
        <p:nvSpPr>
          <p:cNvPr id="4" name="Content Placeholder 3"/>
          <p:cNvSpPr>
            <a:spLocks noGrp="1"/>
          </p:cNvSpPr>
          <p:nvPr>
            <p:ph sz="half" idx="2"/>
          </p:nvPr>
        </p:nvSpPr>
        <p:spPr>
          <a:xfrm>
            <a:off x="4888680" y="1209942"/>
            <a:ext cx="4247541" cy="5460770"/>
          </a:xfrm>
        </p:spPr>
        <p:txBody>
          <a:bodyPr>
            <a:normAutofit/>
          </a:bodyPr>
          <a:lstStyle>
            <a:lvl1pPr marL="346075" indent="-346075">
              <a:spcBef>
                <a:spcPts val="1200"/>
              </a:spcBef>
              <a:spcAft>
                <a:spcPts val="600"/>
              </a:spcAft>
              <a:buFont typeface="Wingdings" pitchFamily="2" charset="2"/>
              <a:buChar char="Ø"/>
              <a:defRPr lang="en-US" sz="2800" kern="1200" dirty="0" smtClean="0">
                <a:solidFill>
                  <a:schemeClr val="tx1"/>
                </a:solidFill>
                <a:latin typeface="+mn-lt"/>
                <a:ea typeface="+mn-ea"/>
                <a:cs typeface="+mn-cs"/>
              </a:defRPr>
            </a:lvl1pPr>
            <a:lvl2pPr marL="682625" indent="-342900" algn="l" defTabSz="976012" rtl="0" eaLnBrk="1" latinLnBrk="0" hangingPunct="1">
              <a:spcBef>
                <a:spcPts val="0"/>
              </a:spcBef>
              <a:spcAft>
                <a:spcPts val="600"/>
              </a:spcAft>
              <a:buSzPct val="90000"/>
              <a:buFont typeface="Wingdings" pitchFamily="2" charset="2"/>
              <a:buChar char="§"/>
              <a:defRPr lang="en-US" sz="2400" kern="1200" dirty="0" smtClean="0">
                <a:solidFill>
                  <a:schemeClr val="tx1"/>
                </a:solidFill>
                <a:latin typeface="+mn-lt"/>
                <a:ea typeface="+mn-ea"/>
                <a:cs typeface="+mn-cs"/>
              </a:defRPr>
            </a:lvl2pPr>
            <a:lvl3pPr marL="1030288" indent="-342900" algn="l" defTabSz="976012" rtl="0" eaLnBrk="1" latinLnBrk="0" hangingPunct="1">
              <a:spcBef>
                <a:spcPts val="0"/>
              </a:spcBef>
              <a:spcAft>
                <a:spcPts val="600"/>
              </a:spcAft>
              <a:buSzPct val="90000"/>
              <a:buFont typeface="Arial" pitchFamily="34" charset="0"/>
              <a:buChar char="•"/>
              <a:defRPr lang="en-US" sz="2000" kern="1200" dirty="0" smtClean="0">
                <a:solidFill>
                  <a:schemeClr val="tx1"/>
                </a:solidFill>
                <a:latin typeface="+mn-lt"/>
                <a:ea typeface="+mn-ea"/>
                <a:cs typeface="+mn-cs"/>
              </a:defRPr>
            </a:lvl3pPr>
            <a:lvl4pPr marL="1368425" indent="-328613" algn="l" defTabSz="976012" rtl="0" eaLnBrk="1" latinLnBrk="0" hangingPunct="1">
              <a:spcBef>
                <a:spcPts val="0"/>
              </a:spcBef>
              <a:spcAft>
                <a:spcPts val="600"/>
              </a:spcAft>
              <a:buSzPct val="70000"/>
              <a:buFont typeface="Arial" pitchFamily="34" charset="0"/>
              <a:buChar char="•"/>
              <a:defRPr lang="en-US" sz="1800" kern="1200" dirty="0" smtClean="0">
                <a:solidFill>
                  <a:schemeClr val="tx1"/>
                </a:solidFill>
                <a:latin typeface="+mn-lt"/>
                <a:ea typeface="+mn-ea"/>
                <a:cs typeface="+mn-cs"/>
              </a:defRPr>
            </a:lvl4pPr>
            <a:lvl5pPr marL="1714500" indent="-342900" algn="l" defTabSz="976012" rtl="0" eaLnBrk="1" latinLnBrk="0" hangingPunct="1">
              <a:spcBef>
                <a:spcPts val="0"/>
              </a:spcBef>
              <a:spcAft>
                <a:spcPts val="1200"/>
              </a:spcAft>
              <a:buSzPct val="70000"/>
              <a:buFont typeface="Arial" pitchFamily="34" charset="0"/>
              <a:buChar char="•"/>
              <a:defRPr lang="en-US" sz="1600" kern="1200" dirty="0">
                <a:solidFill>
                  <a:schemeClr val="tx1"/>
                </a:solidFill>
                <a:latin typeface="+mn-lt"/>
                <a:ea typeface="+mn-ea"/>
                <a:cs typeface="+mn-cs"/>
              </a:defRPr>
            </a:lvl5pPr>
            <a:lvl6pPr>
              <a:defRPr sz="1900"/>
            </a:lvl6pPr>
            <a:lvl7pPr>
              <a:defRPr sz="1900"/>
            </a:lvl7pPr>
            <a:lvl8pPr>
              <a:defRPr sz="1900"/>
            </a:lvl8pPr>
            <a:lvl9pPr>
              <a:defRPr sz="1900"/>
            </a:lvl9pPr>
          </a:lstStyle>
          <a:p>
            <a:pPr lvl="0"/>
            <a:r>
              <a:rPr lang="en-US" dirty="0"/>
              <a:t>Click to edit Master text styles</a:t>
            </a:r>
          </a:p>
          <a:p>
            <a:pPr marL="682625" lvl="1" indent="-342900" algn="l" defTabSz="976012" rtl="0" eaLnBrk="1" latinLnBrk="0" hangingPunct="1">
              <a:spcBef>
                <a:spcPts val="0"/>
              </a:spcBef>
              <a:spcAft>
                <a:spcPts val="600"/>
              </a:spcAft>
              <a:buSzPct val="90000"/>
              <a:buFont typeface="Wingdings" pitchFamily="2" charset="2"/>
              <a:buChar char="§"/>
            </a:pPr>
            <a:r>
              <a:rPr lang="en-US" dirty="0"/>
              <a:t>Second level</a:t>
            </a:r>
          </a:p>
          <a:p>
            <a:pPr marL="1030288" lvl="2" indent="-342900" algn="l" defTabSz="976012" rtl="0" eaLnBrk="1" latinLnBrk="0" hangingPunct="1">
              <a:spcBef>
                <a:spcPts val="0"/>
              </a:spcBef>
              <a:spcAft>
                <a:spcPts val="600"/>
              </a:spcAft>
              <a:buSzPct val="90000"/>
              <a:buFont typeface="Arial" pitchFamily="34" charset="0"/>
              <a:buChar char="•"/>
            </a:pPr>
            <a:r>
              <a:rPr lang="en-US" dirty="0"/>
              <a:t>Third level</a:t>
            </a:r>
          </a:p>
          <a:p>
            <a:pPr marL="1368425" lvl="3" indent="-328613" algn="l" defTabSz="976012" rtl="0" eaLnBrk="1" latinLnBrk="0" hangingPunct="1">
              <a:spcBef>
                <a:spcPts val="0"/>
              </a:spcBef>
              <a:spcAft>
                <a:spcPts val="600"/>
              </a:spcAft>
              <a:buSzPct val="70000"/>
              <a:buFont typeface="Arial" pitchFamily="34" charset="0"/>
              <a:buChar char="•"/>
            </a:pPr>
            <a:r>
              <a:rPr lang="en-US" dirty="0"/>
              <a:t>Fourth level</a:t>
            </a:r>
          </a:p>
          <a:p>
            <a:pPr marL="1714500" lvl="4" indent="-342900" algn="l" defTabSz="976012" rtl="0" eaLnBrk="1" latinLnBrk="0" hangingPunct="1">
              <a:spcBef>
                <a:spcPts val="0"/>
              </a:spcBef>
              <a:spcAft>
                <a:spcPts val="1200"/>
              </a:spcAft>
              <a:buSzPct val="70000"/>
              <a:buFont typeface="Arial" pitchFamily="34" charset="0"/>
              <a:buChar char="•"/>
            </a:pPr>
            <a:r>
              <a:rPr lang="en-US" dirty="0"/>
              <a:t>Fifth level</a:t>
            </a:r>
          </a:p>
        </p:txBody>
      </p:sp>
      <p:sp>
        <p:nvSpPr>
          <p:cNvPr id="7" name="Slide Number Placeholder 6"/>
          <p:cNvSpPr>
            <a:spLocks noGrp="1"/>
          </p:cNvSpPr>
          <p:nvPr>
            <p:ph type="sldNum" sz="quarter" idx="10"/>
          </p:nvPr>
        </p:nvSpPr>
        <p:spPr>
          <a:xfrm>
            <a:off x="3722680" y="7015623"/>
            <a:ext cx="2243138" cy="396875"/>
          </a:xfrm>
        </p:spPr>
        <p:txBody>
          <a:bodyPr/>
          <a:lstStyle/>
          <a:p>
            <a:fld id="{3FB31E8E-0DD7-48FC-AA52-DAF5419B1357}" type="slidenum">
              <a:rPr lang="en-US" smtClean="0"/>
              <a:pPr/>
              <a:t>‹#›</a:t>
            </a:fld>
            <a:endParaRPr lang="en-US" dirty="0"/>
          </a:p>
        </p:txBody>
      </p:sp>
      <p:sp>
        <p:nvSpPr>
          <p:cNvPr id="10" name="TextBox 9"/>
          <p:cNvSpPr txBox="1"/>
          <p:nvPr userDrawn="1"/>
        </p:nvSpPr>
        <p:spPr>
          <a:xfrm>
            <a:off x="333375" y="7076896"/>
            <a:ext cx="2657474" cy="253916"/>
          </a:xfrm>
          <a:prstGeom prst="rect">
            <a:avLst/>
          </a:prstGeom>
          <a:noFill/>
        </p:spPr>
        <p:txBody>
          <a:bodyPr wrap="square" rtlCol="0">
            <a:spAutoFit/>
          </a:bodyPr>
          <a:lstStyle/>
          <a:p>
            <a:pPr algn="l"/>
            <a:r>
              <a:rPr lang="en-US" sz="1050" b="1" dirty="0">
                <a:solidFill>
                  <a:schemeClr val="tx1"/>
                </a:solidFill>
              </a:rPr>
              <a:t>HERMIT</a:t>
            </a:r>
            <a:r>
              <a:rPr lang="en-US" sz="1050" b="1" baseline="0" dirty="0">
                <a:solidFill>
                  <a:schemeClr val="tx1"/>
                </a:solidFill>
              </a:rPr>
              <a:t> - </a:t>
            </a:r>
            <a:r>
              <a:rPr lang="en-US" sz="1050" b="1" dirty="0">
                <a:solidFill>
                  <a:schemeClr val="tx1"/>
                </a:solidFill>
              </a:rPr>
              <a:t>Servicing</a:t>
            </a:r>
            <a:r>
              <a:rPr lang="en-US" sz="1050" b="1" baseline="0" dirty="0">
                <a:solidFill>
                  <a:schemeClr val="tx1"/>
                </a:solidFill>
              </a:rPr>
              <a:t> Module Training</a:t>
            </a:r>
            <a:endParaRPr lang="en-US" sz="1050" b="1" dirty="0">
              <a:solidFill>
                <a:schemeClr val="tx1"/>
              </a:solidFill>
            </a:endParaRPr>
          </a:p>
        </p:txBody>
      </p:sp>
      <p:cxnSp>
        <p:nvCxnSpPr>
          <p:cNvPr id="8" name="Straight Connector 7"/>
          <p:cNvCxnSpPr/>
          <p:nvPr userDrawn="1"/>
        </p:nvCxnSpPr>
        <p:spPr>
          <a:xfrm>
            <a:off x="400712" y="999525"/>
            <a:ext cx="881565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1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2822" y="7086090"/>
            <a:ext cx="381510" cy="381510"/>
          </a:xfrm>
          <a:prstGeom prst="rect">
            <a:avLst/>
          </a:prstGeom>
        </p:spPr>
      </p:pic>
      <p:sp>
        <p:nvSpPr>
          <p:cNvPr id="2" name="Title Placeholder 1"/>
          <p:cNvSpPr>
            <a:spLocks noGrp="1"/>
          </p:cNvSpPr>
          <p:nvPr>
            <p:ph type="title"/>
          </p:nvPr>
        </p:nvSpPr>
        <p:spPr>
          <a:xfrm>
            <a:off x="483897" y="203803"/>
            <a:ext cx="8649281" cy="810060"/>
          </a:xfrm>
          <a:prstGeom prst="rect">
            <a:avLst/>
          </a:prstGeom>
        </p:spPr>
        <p:txBody>
          <a:bodyPr vert="horz" lIns="97602" tIns="48801" rIns="97602" bIns="48801" rtlCol="0" anchor="ctr">
            <a:noAutofit/>
          </a:bodyPr>
          <a:lstStyle/>
          <a:p>
            <a:r>
              <a:rPr lang="en-US" dirty="0"/>
              <a:t>Click to edit Master title style</a:t>
            </a:r>
          </a:p>
        </p:txBody>
      </p:sp>
      <p:sp>
        <p:nvSpPr>
          <p:cNvPr id="3" name="Text Placeholder 2"/>
          <p:cNvSpPr>
            <a:spLocks noGrp="1"/>
          </p:cNvSpPr>
          <p:nvPr>
            <p:ph type="body" idx="1"/>
          </p:nvPr>
        </p:nvSpPr>
        <p:spPr>
          <a:xfrm>
            <a:off x="480854" y="1209942"/>
            <a:ext cx="8655368" cy="5460771"/>
          </a:xfrm>
          <a:prstGeom prst="rect">
            <a:avLst/>
          </a:prstGeom>
        </p:spPr>
        <p:txBody>
          <a:bodyPr vert="horz" lIns="97602" tIns="48801" rIns="97602" bIns="48801" rtlCol="0">
            <a:normAutofit/>
          </a:bodyPr>
          <a:lstStyle/>
          <a:p>
            <a:pPr marL="342900" lvl="0" indent="-342900" algn="l" defTabSz="976012" rtl="0" eaLnBrk="1" latinLnBrk="0" hangingPunct="1">
              <a:spcBef>
                <a:spcPts val="641"/>
              </a:spcBef>
              <a:buSzPct val="81000"/>
            </a:pPr>
            <a:endParaRPr lang="en-US" dirty="0"/>
          </a:p>
        </p:txBody>
      </p:sp>
      <p:cxnSp>
        <p:nvCxnSpPr>
          <p:cNvPr id="12" name="Straight Connector 11"/>
          <p:cNvCxnSpPr/>
          <p:nvPr/>
        </p:nvCxnSpPr>
        <p:spPr>
          <a:xfrm>
            <a:off x="400712" y="7035337"/>
            <a:ext cx="881565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a:xfrm>
            <a:off x="3477016" y="7029271"/>
            <a:ext cx="2243138" cy="396875"/>
          </a:xfrm>
          <a:prstGeom prst="rect">
            <a:avLst/>
          </a:prstGeom>
        </p:spPr>
        <p:txBody>
          <a:bodyPr vert="horz" lIns="91440" tIns="45720" rIns="91440" bIns="45720" rtlCol="0" anchor="ctr"/>
          <a:lstStyle>
            <a:lvl1pPr algn="ctr">
              <a:defRPr sz="1200">
                <a:solidFill>
                  <a:schemeClr val="tx1"/>
                </a:solidFill>
              </a:defRPr>
            </a:lvl1pPr>
          </a:lstStyle>
          <a:p>
            <a:r>
              <a:rPr lang="en-US" dirty="0"/>
              <a:t>1</a:t>
            </a:r>
          </a:p>
        </p:txBody>
      </p:sp>
    </p:spTree>
    <p:extLst>
      <p:ext uri="{BB962C8B-B14F-4D97-AF65-F5344CB8AC3E}">
        <p14:creationId xmlns:p14="http://schemas.microsoft.com/office/powerpoint/2010/main" val="3316643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76012" rtl="0" eaLnBrk="1" latinLnBrk="0" hangingPunct="1">
        <a:spcBef>
          <a:spcPct val="0"/>
        </a:spcBef>
        <a:buNone/>
        <a:defRPr sz="4000" b="1" i="0" kern="1200">
          <a:solidFill>
            <a:schemeClr val="tx2"/>
          </a:solidFill>
          <a:latin typeface="+mj-lt"/>
          <a:ea typeface="+mj-ea"/>
          <a:cs typeface="+mj-cs"/>
        </a:defRPr>
      </a:lvl1pPr>
    </p:titleStyle>
    <p:bodyStyle>
      <a:lvl1pPr marL="0" indent="0" algn="l" defTabSz="976012" rtl="0" eaLnBrk="1" latinLnBrk="0" hangingPunct="1">
        <a:spcBef>
          <a:spcPts val="641"/>
        </a:spcBef>
        <a:buSzPct val="82000"/>
        <a:buFontTx/>
        <a:buNone/>
        <a:defRPr lang="en-US" sz="2800" kern="1200" dirty="0" smtClean="0">
          <a:solidFill>
            <a:schemeClr val="tx1"/>
          </a:solidFill>
          <a:latin typeface="+mn-lt"/>
          <a:ea typeface="+mn-ea"/>
          <a:cs typeface="+mn-cs"/>
        </a:defRPr>
      </a:lvl1pPr>
      <a:lvl2pPr marL="744538" indent="-457200" algn="l" defTabSz="976012" rtl="0" eaLnBrk="1" latinLnBrk="0" hangingPunct="1">
        <a:spcBef>
          <a:spcPts val="641"/>
        </a:spcBef>
        <a:buSzPct val="81000"/>
        <a:buFontTx/>
        <a:buBlip>
          <a:blip r:embed="rId7"/>
        </a:buBlip>
        <a:defRPr lang="en-US" sz="3000" kern="1200" dirty="0" smtClean="0">
          <a:solidFill>
            <a:schemeClr val="tx1"/>
          </a:solidFill>
          <a:latin typeface="+mn-lt"/>
          <a:ea typeface="+mn-ea"/>
          <a:cs typeface="+mn-cs"/>
        </a:defRPr>
      </a:lvl2pPr>
      <a:lvl3pPr marL="1143000" indent="-457200" algn="l" defTabSz="976012" rtl="0" eaLnBrk="1" latinLnBrk="0" hangingPunct="1">
        <a:spcBef>
          <a:spcPts val="641"/>
        </a:spcBef>
        <a:buFontTx/>
        <a:buBlip>
          <a:blip r:embed="rId8"/>
        </a:buBlip>
        <a:defRPr lang="en-US" sz="2600" kern="1200" dirty="0" smtClean="0">
          <a:solidFill>
            <a:schemeClr val="tx1"/>
          </a:solidFill>
          <a:latin typeface="+mn-lt"/>
          <a:ea typeface="+mn-ea"/>
          <a:cs typeface="+mn-cs"/>
        </a:defRPr>
      </a:lvl3pPr>
      <a:lvl4pPr marL="1320800" indent="-342900" algn="l" defTabSz="976012" rtl="0" eaLnBrk="1" latinLnBrk="0" hangingPunct="1">
        <a:spcBef>
          <a:spcPts val="641"/>
        </a:spcBef>
        <a:buFontTx/>
        <a:buBlip>
          <a:blip r:embed="rId9"/>
        </a:buBlip>
        <a:defRPr lang="en-US" sz="2100" kern="1200" dirty="0" smtClean="0">
          <a:solidFill>
            <a:schemeClr val="tx1"/>
          </a:solidFill>
          <a:latin typeface="+mn-lt"/>
          <a:ea typeface="+mn-ea"/>
          <a:cs typeface="+mn-cs"/>
        </a:defRPr>
      </a:lvl4pPr>
      <a:lvl5pPr marL="1464018" indent="-244003" algn="l" defTabSz="976012" rtl="0" eaLnBrk="1" latinLnBrk="0" hangingPunct="1">
        <a:spcBef>
          <a:spcPts val="641"/>
        </a:spcBef>
        <a:buFont typeface="Calibri" pitchFamily="34" charset="0"/>
        <a:buChar char="○"/>
        <a:defRPr lang="en-US" sz="1900" kern="1200" dirty="0">
          <a:solidFill>
            <a:schemeClr val="tx1"/>
          </a:solidFill>
          <a:latin typeface="+mn-lt"/>
          <a:ea typeface="+mn-ea"/>
          <a:cs typeface="+mn-cs"/>
        </a:defRPr>
      </a:lvl5pPr>
      <a:lvl6pPr marL="2684034"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72039"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60047"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8053"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6012" rtl="0" eaLnBrk="1" latinLnBrk="0" hangingPunct="1">
        <a:defRPr sz="1900" kern="1200">
          <a:solidFill>
            <a:schemeClr val="tx1"/>
          </a:solidFill>
          <a:latin typeface="+mn-lt"/>
          <a:ea typeface="+mn-ea"/>
          <a:cs typeface="+mn-cs"/>
        </a:defRPr>
      </a:lvl1pPr>
      <a:lvl2pPr marL="488006" algn="l" defTabSz="976012" rtl="0" eaLnBrk="1" latinLnBrk="0" hangingPunct="1">
        <a:defRPr sz="1900" kern="1200">
          <a:solidFill>
            <a:schemeClr val="tx1"/>
          </a:solidFill>
          <a:latin typeface="+mn-lt"/>
          <a:ea typeface="+mn-ea"/>
          <a:cs typeface="+mn-cs"/>
        </a:defRPr>
      </a:lvl2pPr>
      <a:lvl3pPr marL="976012" algn="l" defTabSz="976012" rtl="0" eaLnBrk="1" latinLnBrk="0" hangingPunct="1">
        <a:defRPr sz="1900" kern="1200">
          <a:solidFill>
            <a:schemeClr val="tx1"/>
          </a:solidFill>
          <a:latin typeface="+mn-lt"/>
          <a:ea typeface="+mn-ea"/>
          <a:cs typeface="+mn-cs"/>
        </a:defRPr>
      </a:lvl3pPr>
      <a:lvl4pPr marL="1464018" algn="l" defTabSz="976012" rtl="0" eaLnBrk="1" latinLnBrk="0" hangingPunct="1">
        <a:defRPr sz="1900" kern="1200">
          <a:solidFill>
            <a:schemeClr val="tx1"/>
          </a:solidFill>
          <a:latin typeface="+mn-lt"/>
          <a:ea typeface="+mn-ea"/>
          <a:cs typeface="+mn-cs"/>
        </a:defRPr>
      </a:lvl4pPr>
      <a:lvl5pPr marL="1952024" algn="l" defTabSz="976012" rtl="0" eaLnBrk="1" latinLnBrk="0" hangingPunct="1">
        <a:defRPr sz="1900" kern="1200">
          <a:solidFill>
            <a:schemeClr val="tx1"/>
          </a:solidFill>
          <a:latin typeface="+mn-lt"/>
          <a:ea typeface="+mn-ea"/>
          <a:cs typeface="+mn-cs"/>
        </a:defRPr>
      </a:lvl5pPr>
      <a:lvl6pPr marL="2440032" algn="l" defTabSz="976012" rtl="0" eaLnBrk="1" latinLnBrk="0" hangingPunct="1">
        <a:defRPr sz="1900" kern="1200">
          <a:solidFill>
            <a:schemeClr val="tx1"/>
          </a:solidFill>
          <a:latin typeface="+mn-lt"/>
          <a:ea typeface="+mn-ea"/>
          <a:cs typeface="+mn-cs"/>
        </a:defRPr>
      </a:lvl6pPr>
      <a:lvl7pPr marL="2928038" algn="l" defTabSz="976012" rtl="0" eaLnBrk="1" latinLnBrk="0" hangingPunct="1">
        <a:defRPr sz="1900" kern="1200">
          <a:solidFill>
            <a:schemeClr val="tx1"/>
          </a:solidFill>
          <a:latin typeface="+mn-lt"/>
          <a:ea typeface="+mn-ea"/>
          <a:cs typeface="+mn-cs"/>
        </a:defRPr>
      </a:lvl7pPr>
      <a:lvl8pPr marL="3416043" algn="l" defTabSz="976012" rtl="0" eaLnBrk="1" latinLnBrk="0" hangingPunct="1">
        <a:defRPr sz="1900" kern="1200">
          <a:solidFill>
            <a:schemeClr val="tx1"/>
          </a:solidFill>
          <a:latin typeface="+mn-lt"/>
          <a:ea typeface="+mn-ea"/>
          <a:cs typeface="+mn-cs"/>
        </a:defRPr>
      </a:lvl8pPr>
      <a:lvl9pPr marL="3904050" algn="l" defTabSz="9760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ud.gov/program_offices/housing/comp/hecm_hermit"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mailto:Theresa.J.Coffman@hud.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46" y="3261422"/>
            <a:ext cx="8732269" cy="2998381"/>
          </a:xfrm>
        </p:spPr>
        <p:txBody>
          <a:bodyPr/>
          <a:lstStyle/>
          <a:p>
            <a:pPr algn="ctr"/>
            <a:r>
              <a:rPr lang="en-US" dirty="0">
                <a:solidFill>
                  <a:srgbClr val="0070C0"/>
                </a:solidFill>
                <a:latin typeface="Arial" panose="020B0604020202020204" pitchFamily="34" charset="0"/>
                <a:cs typeface="Arial" panose="020B0604020202020204" pitchFamily="34" charset="0"/>
              </a:rPr>
              <a:t>Industry Training on Final Rule</a:t>
            </a:r>
            <a:br>
              <a:rPr lang="en-US" dirty="0">
                <a:solidFill>
                  <a:srgbClr val="0070C0"/>
                </a:solidFill>
                <a:latin typeface="Arial" panose="020B0604020202020204" pitchFamily="34" charset="0"/>
                <a:cs typeface="Arial" panose="020B0604020202020204" pitchFamily="34" charset="0"/>
              </a:rPr>
            </a:br>
            <a:br>
              <a:rPr lang="en-US" dirty="0">
                <a:solidFill>
                  <a:srgbClr val="0070C0"/>
                </a:solidFill>
                <a:latin typeface="Arial" panose="020B0604020202020204" pitchFamily="34" charset="0"/>
                <a:cs typeface="Arial" panose="020B0604020202020204" pitchFamily="34" charset="0"/>
              </a:rPr>
            </a:br>
            <a:r>
              <a:rPr lang="en-US" sz="2500" dirty="0">
                <a:solidFill>
                  <a:srgbClr val="0070C0"/>
                </a:solidFill>
                <a:latin typeface="Arial" panose="020B0604020202020204" pitchFamily="34" charset="0"/>
                <a:cs typeface="Arial" panose="020B0604020202020204" pitchFamily="34" charset="0"/>
              </a:rPr>
              <a:t>April 11</a:t>
            </a:r>
            <a:r>
              <a:rPr lang="en-US" sz="2500" baseline="30000" dirty="0">
                <a:solidFill>
                  <a:srgbClr val="0070C0"/>
                </a:solidFill>
                <a:latin typeface="Arial" panose="020B0604020202020204" pitchFamily="34" charset="0"/>
                <a:cs typeface="Arial" panose="020B0604020202020204" pitchFamily="34" charset="0"/>
              </a:rPr>
              <a:t>th</a:t>
            </a:r>
            <a:r>
              <a:rPr lang="en-US" sz="2500" dirty="0">
                <a:solidFill>
                  <a:srgbClr val="0070C0"/>
                </a:solidFill>
                <a:latin typeface="Arial" panose="020B0604020202020204" pitchFamily="34" charset="0"/>
                <a:cs typeface="Arial" panose="020B0604020202020204" pitchFamily="34" charset="0"/>
              </a:rPr>
              <a:t> 2019</a:t>
            </a:r>
            <a:br>
              <a:rPr lang="en-US" sz="2500" dirty="0">
                <a:solidFill>
                  <a:srgbClr val="0070C0"/>
                </a:solidFill>
                <a:latin typeface="Arial" panose="020B0604020202020204" pitchFamily="34" charset="0"/>
                <a:cs typeface="Arial" panose="020B0604020202020204" pitchFamily="34" charset="0"/>
              </a:rPr>
            </a:br>
            <a:r>
              <a:rPr lang="en-US" sz="2500" dirty="0">
                <a:solidFill>
                  <a:srgbClr val="0070C0"/>
                </a:solidFill>
                <a:latin typeface="Arial" panose="020B0604020202020204" pitchFamily="34" charset="0"/>
                <a:cs typeface="Arial" panose="020B0604020202020204" pitchFamily="34" charset="0"/>
              </a:rPr>
              <a:t>Webinar</a:t>
            </a:r>
            <a:br>
              <a:rPr lang="en-US" sz="2000" dirty="0">
                <a:solidFill>
                  <a:srgbClr val="0070C0"/>
                </a:solidFill>
              </a:rPr>
            </a:b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3FB31E8E-0DD7-48FC-AA52-DAF5419B1357}" type="slidenum">
              <a:rPr lang="en-US" smtClean="0"/>
              <a:pPr/>
              <a:t>1</a:t>
            </a:fld>
            <a:endParaRPr lang="en-US" dirty="0"/>
          </a:p>
        </p:txBody>
      </p:sp>
      <p:pic>
        <p:nvPicPr>
          <p:cNvPr id="3" name="Picture 2">
            <a:extLst>
              <a:ext uri="{FF2B5EF4-FFF2-40B4-BE49-F238E27FC236}">
                <a16:creationId xmlns:a16="http://schemas.microsoft.com/office/drawing/2014/main" id="{55A4A990-4DF7-4AEA-AF20-9AC751E6A711}"/>
              </a:ext>
            </a:extLst>
          </p:cNvPr>
          <p:cNvPicPr>
            <a:picLocks noChangeAspect="1"/>
          </p:cNvPicPr>
          <p:nvPr/>
        </p:nvPicPr>
        <p:blipFill>
          <a:blip r:embed="rId3"/>
          <a:stretch>
            <a:fillRect/>
          </a:stretch>
        </p:blipFill>
        <p:spPr>
          <a:xfrm>
            <a:off x="2453644" y="1389935"/>
            <a:ext cx="4657939" cy="1668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367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 Stop MIP Collection (continued)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73153" y="1390505"/>
            <a:ext cx="9319104" cy="3450364"/>
          </a:xfrm>
        </p:spPr>
        <p:txBody>
          <a:bodyPr>
            <a:normAutofit/>
          </a:bodyPr>
          <a:lstStyle/>
          <a:p>
            <a:pPr marL="1144588" lvl="2" indent="-457200">
              <a:buFont typeface="+mj-lt"/>
              <a:buAutoNum type="arabicPeriod"/>
            </a:pPr>
            <a:r>
              <a:rPr lang="en-US" sz="1900" dirty="0"/>
              <a:t>New HERMIT step added named </a:t>
            </a:r>
            <a:r>
              <a:rPr lang="en-US" sz="1900" b="1" dirty="0"/>
              <a:t>Deed Recorded Date</a:t>
            </a:r>
            <a:r>
              <a:rPr lang="en-US" sz="1900" dirty="0"/>
              <a:t> to the </a:t>
            </a:r>
            <a:r>
              <a:rPr lang="en-US" sz="1900" b="1" dirty="0"/>
              <a:t>Loss Mitigation – Deed-in-Lieu</a:t>
            </a:r>
            <a:r>
              <a:rPr lang="en-US" sz="1900" dirty="0"/>
              <a:t> timeline. </a:t>
            </a:r>
          </a:p>
          <a:p>
            <a:pPr marL="1144588" lvl="2" indent="-457200">
              <a:buFont typeface="+mj-lt"/>
              <a:buAutoNum type="arabicPeriod"/>
            </a:pPr>
            <a:endParaRPr lang="en-US" sz="1000" dirty="0"/>
          </a:p>
          <a:p>
            <a:pPr marL="1144588" lvl="2" indent="-457200">
              <a:buFont typeface="+mj-lt"/>
              <a:buAutoNum type="arabicPeriod"/>
            </a:pPr>
            <a:r>
              <a:rPr lang="en-US" sz="1900" dirty="0"/>
              <a:t>For FHA Case # Assigned Date </a:t>
            </a:r>
            <a:r>
              <a:rPr lang="en-US" sz="1900" b="1" dirty="0"/>
              <a:t>on or after</a:t>
            </a:r>
            <a:r>
              <a:rPr lang="en-US" sz="1900" dirty="0"/>
              <a:t> </a:t>
            </a:r>
            <a:r>
              <a:rPr lang="en-US" sz="1900" b="1" dirty="0"/>
              <a:t>9/19/17</a:t>
            </a:r>
            <a:r>
              <a:rPr lang="en-US" sz="1900" dirty="0"/>
              <a:t>, HERMIT </a:t>
            </a:r>
            <a:r>
              <a:rPr lang="en-US" sz="1900" u="sng" dirty="0"/>
              <a:t>stops</a:t>
            </a:r>
            <a:r>
              <a:rPr lang="en-US" sz="1900" dirty="0"/>
              <a:t> accruing Monthly MIP once a </a:t>
            </a:r>
            <a:r>
              <a:rPr lang="en-US" sz="1900" u="sng" dirty="0"/>
              <a:t>Completion Date</a:t>
            </a:r>
            <a:r>
              <a:rPr lang="en-US" sz="1900" dirty="0"/>
              <a:t> is entered on the </a:t>
            </a:r>
            <a:r>
              <a:rPr lang="en-US" sz="1900" b="1" dirty="0"/>
              <a:t>Deed Recorded Date</a:t>
            </a:r>
            <a:r>
              <a:rPr lang="en-US" sz="1900" dirty="0"/>
              <a:t> step. </a:t>
            </a:r>
          </a:p>
          <a:p>
            <a:pPr marL="1144588" lvl="2" indent="-457200">
              <a:buFont typeface="+mj-lt"/>
              <a:buAutoNum type="arabicPeriod"/>
            </a:pPr>
            <a:endParaRPr lang="en-US" sz="1000" dirty="0"/>
          </a:p>
          <a:p>
            <a:pPr marL="687388" lvl="2" indent="0">
              <a:buNone/>
            </a:pPr>
            <a:r>
              <a:rPr lang="en-US" sz="1600" dirty="0">
                <a:solidFill>
                  <a:schemeClr val="tx2">
                    <a:lumMod val="60000"/>
                    <a:lumOff val="40000"/>
                  </a:schemeClr>
                </a:solidFill>
              </a:rPr>
              <a:t>NOTE: </a:t>
            </a:r>
            <a:r>
              <a:rPr lang="en-US" sz="1600" dirty="0"/>
              <a:t>A “Certify” message box will confirm action when completing this step.</a:t>
            </a:r>
          </a:p>
          <a:p>
            <a:pPr marL="1144588" lvl="2" indent="-457200">
              <a:buFont typeface="+mj-lt"/>
              <a:buAutoNum type="arabicPeriod"/>
            </a:pPr>
            <a:endParaRPr lang="en-US" sz="1000" dirty="0"/>
          </a:p>
          <a:p>
            <a:pPr marL="687388" lvl="2" indent="0">
              <a:buNone/>
            </a:pPr>
            <a:r>
              <a:rPr lang="en-US" sz="1600" i="1" dirty="0">
                <a:solidFill>
                  <a:schemeClr val="accent1"/>
                </a:solidFill>
              </a:rPr>
              <a:t>Example: </a:t>
            </a:r>
            <a:r>
              <a:rPr lang="en-US" sz="1600" dirty="0"/>
              <a:t>The example below indicates Monthly MIP will stop accruing for this loan on </a:t>
            </a:r>
            <a:r>
              <a:rPr lang="en-US" sz="1600" b="1" dirty="0"/>
              <a:t>12/19/2017</a:t>
            </a:r>
            <a:r>
              <a:rPr lang="en-US" sz="1600" dirty="0"/>
              <a:t>.</a:t>
            </a:r>
          </a:p>
          <a:p>
            <a:endParaRPr lang="en-US"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10</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a:t>
            </a:r>
            <a:r>
              <a:rPr lang="en-US" sz="1200" b="1" dirty="0">
                <a:solidFill>
                  <a:schemeClr val="dk1"/>
                </a:solidFill>
              </a:rPr>
              <a:t> </a:t>
            </a:r>
            <a:r>
              <a:rPr lang="en-US" sz="1200" dirty="0">
                <a:solidFill>
                  <a:schemeClr val="dk1"/>
                </a:solidFill>
              </a:rPr>
              <a:t>CFR section 206.103 Payment of MIP (c) Acquisition of Title. (Page 7132) </a:t>
            </a:r>
            <a:endParaRPr lang="en-US" sz="1200" dirty="0"/>
          </a:p>
          <a:p>
            <a:endParaRPr lang="en-US" sz="1200" dirty="0"/>
          </a:p>
        </p:txBody>
      </p:sp>
      <p:pic>
        <p:nvPicPr>
          <p:cNvPr id="8" name="Picture 7">
            <a:extLst>
              <a:ext uri="{FF2B5EF4-FFF2-40B4-BE49-F238E27FC236}">
                <a16:creationId xmlns:a16="http://schemas.microsoft.com/office/drawing/2014/main" id="{8248DE69-C116-4672-BE2F-B50A70918C35}"/>
              </a:ext>
            </a:extLst>
          </p:cNvPr>
          <p:cNvPicPr>
            <a:picLocks noChangeAspect="1"/>
          </p:cNvPicPr>
          <p:nvPr/>
        </p:nvPicPr>
        <p:blipFill>
          <a:blip r:embed="rId2"/>
          <a:stretch>
            <a:fillRect/>
          </a:stretch>
        </p:blipFill>
        <p:spPr>
          <a:xfrm>
            <a:off x="1384973" y="4954484"/>
            <a:ext cx="6800629" cy="1654207"/>
          </a:xfrm>
          <a:prstGeom prst="rect">
            <a:avLst/>
          </a:prstGeom>
        </p:spPr>
      </p:pic>
      <p:pic>
        <p:nvPicPr>
          <p:cNvPr id="6" name="Picture 5">
            <a:extLst>
              <a:ext uri="{FF2B5EF4-FFF2-40B4-BE49-F238E27FC236}">
                <a16:creationId xmlns:a16="http://schemas.microsoft.com/office/drawing/2014/main" id="{653930F6-705D-48DF-8350-55AF7358DFE3}"/>
              </a:ext>
            </a:extLst>
          </p:cNvPr>
          <p:cNvPicPr>
            <a:picLocks noChangeAspect="1"/>
          </p:cNvPicPr>
          <p:nvPr/>
        </p:nvPicPr>
        <p:blipFill>
          <a:blip r:embed="rId3"/>
          <a:stretch>
            <a:fillRect/>
          </a:stretch>
        </p:blipFill>
        <p:spPr>
          <a:xfrm>
            <a:off x="4309702" y="4345867"/>
            <a:ext cx="1999661" cy="896190"/>
          </a:xfrm>
          <a:prstGeom prst="rect">
            <a:avLst/>
          </a:prstGeom>
        </p:spPr>
      </p:pic>
      <p:sp>
        <p:nvSpPr>
          <p:cNvPr id="9" name="TextBox 8">
            <a:extLst>
              <a:ext uri="{FF2B5EF4-FFF2-40B4-BE49-F238E27FC236}">
                <a16:creationId xmlns:a16="http://schemas.microsoft.com/office/drawing/2014/main" id="{FEB4ABC9-6599-4B6F-961B-E8B6E6C87904}"/>
              </a:ext>
            </a:extLst>
          </p:cNvPr>
          <p:cNvSpPr txBox="1"/>
          <p:nvPr/>
        </p:nvSpPr>
        <p:spPr>
          <a:xfrm>
            <a:off x="624039" y="1069261"/>
            <a:ext cx="5141023" cy="584775"/>
          </a:xfrm>
          <a:prstGeom prst="rect">
            <a:avLst/>
          </a:prstGeom>
          <a:noFill/>
        </p:spPr>
        <p:txBody>
          <a:bodyPr wrap="none" rtlCol="0">
            <a:spAutoFit/>
          </a:bodyPr>
          <a:lstStyle/>
          <a:p>
            <a:r>
              <a:rPr lang="en-US" sz="1600" i="1" dirty="0">
                <a:solidFill>
                  <a:schemeClr val="accent1"/>
                </a:solidFill>
                <a:latin typeface="Times New Roman" panose="02020603050405020304" pitchFamily="18" charset="0"/>
                <a:cs typeface="Times New Roman" panose="02020603050405020304" pitchFamily="18" charset="0"/>
              </a:rPr>
              <a:t>Stop MIP Collection after Deed Recorded step is Completed</a:t>
            </a:r>
          </a:p>
          <a:p>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30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 Stop MIP Collection (continued)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274320" y="1141525"/>
            <a:ext cx="8934450" cy="3119605"/>
          </a:xfrm>
        </p:spPr>
        <p:txBody>
          <a:bodyPr>
            <a:noAutofit/>
          </a:bodyPr>
          <a:lstStyle/>
          <a:p>
            <a:pPr marL="687388" lvl="2" indent="0">
              <a:buNone/>
            </a:pPr>
            <a:endParaRPr lang="en-US" sz="1800" b="1" dirty="0"/>
          </a:p>
          <a:p>
            <a:pPr lvl="2">
              <a:buFont typeface="+mj-lt"/>
              <a:buAutoNum type="arabicPeriod"/>
            </a:pPr>
            <a:r>
              <a:rPr lang="en-US" sz="1800" dirty="0"/>
              <a:t>New HERMIT step added named </a:t>
            </a:r>
            <a:r>
              <a:rPr lang="en-US" sz="1800" b="1" dirty="0"/>
              <a:t>Sale Closing Date</a:t>
            </a:r>
            <a:r>
              <a:rPr lang="en-US" sz="1800" dirty="0"/>
              <a:t> to the </a:t>
            </a:r>
            <a:r>
              <a:rPr lang="en-US" sz="1800" b="1" dirty="0"/>
              <a:t>Loss Mitigation – Short Sale </a:t>
            </a:r>
            <a:r>
              <a:rPr lang="en-US" sz="1800" dirty="0"/>
              <a:t>timeline. </a:t>
            </a:r>
          </a:p>
          <a:p>
            <a:pPr lvl="2">
              <a:buFont typeface="+mj-lt"/>
              <a:buAutoNum type="arabicPeriod"/>
            </a:pPr>
            <a:endParaRPr lang="en-US" sz="1000" dirty="0"/>
          </a:p>
          <a:p>
            <a:pPr lvl="2">
              <a:buFont typeface="+mj-lt"/>
              <a:buAutoNum type="arabicPeriod"/>
            </a:pPr>
            <a:r>
              <a:rPr lang="en-US" sz="1800" dirty="0"/>
              <a:t>For FHA Case # Assigned Date </a:t>
            </a:r>
            <a:r>
              <a:rPr lang="en-US" sz="1800" b="1" dirty="0"/>
              <a:t>on or after</a:t>
            </a:r>
            <a:r>
              <a:rPr lang="en-US" sz="1800" dirty="0"/>
              <a:t> </a:t>
            </a:r>
            <a:r>
              <a:rPr lang="en-US" sz="1800" b="1" dirty="0"/>
              <a:t>9/19/17</a:t>
            </a:r>
            <a:r>
              <a:rPr lang="en-US" sz="1800" dirty="0"/>
              <a:t>, HERMIT </a:t>
            </a:r>
            <a:r>
              <a:rPr lang="en-US" sz="1800" u="sng" dirty="0"/>
              <a:t>stops</a:t>
            </a:r>
            <a:r>
              <a:rPr lang="en-US" sz="1800" dirty="0"/>
              <a:t> accruing Monthly MIP once a </a:t>
            </a:r>
            <a:r>
              <a:rPr lang="en-US" sz="1800" u="sng" dirty="0"/>
              <a:t>Completion Date</a:t>
            </a:r>
            <a:r>
              <a:rPr lang="en-US" sz="1800" dirty="0"/>
              <a:t> is entered on the </a:t>
            </a:r>
            <a:r>
              <a:rPr lang="en-US" sz="1800" b="1" dirty="0"/>
              <a:t>Sale Closing Date </a:t>
            </a:r>
            <a:r>
              <a:rPr lang="en-US" sz="1800" dirty="0"/>
              <a:t>step. </a:t>
            </a:r>
          </a:p>
          <a:p>
            <a:pPr lvl="2">
              <a:buFont typeface="+mj-lt"/>
              <a:buAutoNum type="arabicPeriod"/>
            </a:pPr>
            <a:endParaRPr lang="en-US" sz="1000" dirty="0"/>
          </a:p>
          <a:p>
            <a:pPr marL="687388" lvl="2" indent="0">
              <a:buNone/>
            </a:pPr>
            <a:r>
              <a:rPr lang="en-US" sz="1600" dirty="0">
                <a:solidFill>
                  <a:schemeClr val="tx2">
                    <a:lumMod val="60000"/>
                    <a:lumOff val="40000"/>
                  </a:schemeClr>
                </a:solidFill>
              </a:rPr>
              <a:t>NOTE</a:t>
            </a:r>
            <a:r>
              <a:rPr lang="en-US" sz="1600" dirty="0"/>
              <a:t>: A “Certify” message box will confirm action when completing this step.</a:t>
            </a:r>
          </a:p>
          <a:p>
            <a:pPr lvl="2">
              <a:buFont typeface="+mj-lt"/>
              <a:buAutoNum type="arabicPeriod"/>
            </a:pPr>
            <a:endParaRPr lang="en-US" sz="1600" dirty="0"/>
          </a:p>
          <a:p>
            <a:pPr marL="687388" lvl="2" indent="0">
              <a:buNone/>
            </a:pPr>
            <a:r>
              <a:rPr lang="en-US" sz="1600" i="1" dirty="0">
                <a:solidFill>
                  <a:schemeClr val="accent1"/>
                </a:solidFill>
              </a:rPr>
              <a:t>Example: </a:t>
            </a:r>
            <a:r>
              <a:rPr lang="en-US" sz="1600" dirty="0"/>
              <a:t>The example below indicates Monthly MIP stops accruing for this loan on </a:t>
            </a:r>
            <a:r>
              <a:rPr lang="en-US" sz="1600" b="1" dirty="0"/>
              <a:t>01/30/2019.</a:t>
            </a:r>
          </a:p>
          <a:p>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11</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 </a:t>
            </a:r>
            <a:r>
              <a:rPr lang="en-US" sz="1200" dirty="0">
                <a:solidFill>
                  <a:schemeClr val="dk1"/>
                </a:solidFill>
              </a:rPr>
              <a:t>CFR section 206.103 Payment of MIP (c) Acquisition of Title. (Page 7132) </a:t>
            </a:r>
            <a:endParaRPr lang="en-US" sz="1200" dirty="0"/>
          </a:p>
          <a:p>
            <a:endParaRPr lang="en-US" sz="1200" dirty="0"/>
          </a:p>
        </p:txBody>
      </p:sp>
      <p:pic>
        <p:nvPicPr>
          <p:cNvPr id="9" name="Picture 8">
            <a:extLst>
              <a:ext uri="{FF2B5EF4-FFF2-40B4-BE49-F238E27FC236}">
                <a16:creationId xmlns:a16="http://schemas.microsoft.com/office/drawing/2014/main" id="{34152D96-291C-4207-960A-99F1F4913BDF}"/>
              </a:ext>
            </a:extLst>
          </p:cNvPr>
          <p:cNvPicPr>
            <a:picLocks noChangeAspect="1"/>
          </p:cNvPicPr>
          <p:nvPr/>
        </p:nvPicPr>
        <p:blipFill>
          <a:blip r:embed="rId2"/>
          <a:stretch>
            <a:fillRect/>
          </a:stretch>
        </p:blipFill>
        <p:spPr>
          <a:xfrm>
            <a:off x="1121845" y="5078536"/>
            <a:ext cx="7284379" cy="1469656"/>
          </a:xfrm>
          <a:prstGeom prst="rect">
            <a:avLst/>
          </a:prstGeom>
        </p:spPr>
      </p:pic>
      <p:pic>
        <p:nvPicPr>
          <p:cNvPr id="6" name="Picture 5">
            <a:extLst>
              <a:ext uri="{FF2B5EF4-FFF2-40B4-BE49-F238E27FC236}">
                <a16:creationId xmlns:a16="http://schemas.microsoft.com/office/drawing/2014/main" id="{76BA7A41-C203-48EC-BFB5-78F3E9BC287C}"/>
              </a:ext>
            </a:extLst>
          </p:cNvPr>
          <p:cNvPicPr>
            <a:picLocks noChangeAspect="1"/>
          </p:cNvPicPr>
          <p:nvPr/>
        </p:nvPicPr>
        <p:blipFill>
          <a:blip r:embed="rId3"/>
          <a:stretch>
            <a:fillRect/>
          </a:stretch>
        </p:blipFill>
        <p:spPr>
          <a:xfrm>
            <a:off x="4359371" y="4474454"/>
            <a:ext cx="2004451" cy="892607"/>
          </a:xfrm>
          <a:prstGeom prst="rect">
            <a:avLst/>
          </a:prstGeom>
        </p:spPr>
      </p:pic>
      <p:sp>
        <p:nvSpPr>
          <p:cNvPr id="8" name="TextBox 7">
            <a:extLst>
              <a:ext uri="{FF2B5EF4-FFF2-40B4-BE49-F238E27FC236}">
                <a16:creationId xmlns:a16="http://schemas.microsoft.com/office/drawing/2014/main" id="{A8D3EFD5-4A37-42A1-A3DA-044E934017E5}"/>
              </a:ext>
            </a:extLst>
          </p:cNvPr>
          <p:cNvSpPr txBox="1"/>
          <p:nvPr/>
        </p:nvSpPr>
        <p:spPr>
          <a:xfrm>
            <a:off x="682625" y="1141525"/>
            <a:ext cx="4539512" cy="584775"/>
          </a:xfrm>
          <a:prstGeom prst="rect">
            <a:avLst/>
          </a:prstGeom>
          <a:noFill/>
        </p:spPr>
        <p:txBody>
          <a:bodyPr wrap="none" rtlCol="0">
            <a:spAutoFit/>
          </a:bodyPr>
          <a:lstStyle/>
          <a:p>
            <a:r>
              <a:rPr lang="en-US" sz="1600" i="1" dirty="0">
                <a:solidFill>
                  <a:schemeClr val="accent1"/>
                </a:solidFill>
                <a:latin typeface="Times New Roman" panose="02020603050405020304" pitchFamily="18" charset="0"/>
                <a:cs typeface="Times New Roman" panose="02020603050405020304" pitchFamily="18" charset="0"/>
              </a:rPr>
              <a:t>Stop MIP Collection after Sale Closing is Completed</a:t>
            </a:r>
          </a:p>
          <a:p>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26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 Stop MIP Collection (continued)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242629" y="1697899"/>
            <a:ext cx="8580955" cy="4233561"/>
          </a:xfrm>
        </p:spPr>
        <p:txBody>
          <a:bodyPr>
            <a:noAutofit/>
          </a:bodyPr>
          <a:lstStyle/>
          <a:p>
            <a:pPr marL="796925" lvl="1" indent="-457200">
              <a:buFont typeface="+mj-lt"/>
              <a:buAutoNum type="arabicPeriod"/>
            </a:pPr>
            <a:r>
              <a:rPr lang="en-US" sz="1800" dirty="0"/>
              <a:t>A </a:t>
            </a:r>
            <a:r>
              <a:rPr lang="en-US" sz="1800" b="1" dirty="0"/>
              <a:t>New Alert Type </a:t>
            </a:r>
            <a:r>
              <a:rPr lang="en-US" sz="1800" dirty="0"/>
              <a:t>is added to the loan record named </a:t>
            </a:r>
            <a:r>
              <a:rPr lang="en-US" sz="1800" b="1" dirty="0"/>
              <a:t>MIP Collection Stopped – [</a:t>
            </a:r>
            <a:r>
              <a:rPr lang="en-US" sz="1800" b="1" i="1" dirty="0"/>
              <a:t>specified</a:t>
            </a:r>
            <a:r>
              <a:rPr lang="en-US" sz="1800" b="1" dirty="0"/>
              <a:t>] Step Date.</a:t>
            </a:r>
            <a:endParaRPr lang="en-US" sz="1800" dirty="0"/>
          </a:p>
          <a:p>
            <a:pPr marL="796925" lvl="1" indent="-457200">
              <a:buFont typeface="+mj-lt"/>
              <a:buAutoNum type="arabicPeriod"/>
            </a:pPr>
            <a:endParaRPr lang="en-US" sz="1000" dirty="0"/>
          </a:p>
          <a:p>
            <a:pPr marL="796925" lvl="1" indent="-457200">
              <a:buFont typeface="+mj-lt"/>
              <a:buAutoNum type="arabicPeriod"/>
            </a:pPr>
            <a:r>
              <a:rPr lang="en-US" sz="1800" dirty="0"/>
              <a:t>A </a:t>
            </a:r>
            <a:r>
              <a:rPr lang="en-US" sz="1800" b="1" dirty="0"/>
              <a:t>New Auto-Note </a:t>
            </a:r>
            <a:r>
              <a:rPr lang="en-US" sz="1800" dirty="0"/>
              <a:t>is added to the loan record labeled </a:t>
            </a:r>
            <a:r>
              <a:rPr lang="en-US" sz="1800" b="1" dirty="0"/>
              <a:t>MIP collection stopped due to [</a:t>
            </a:r>
            <a:r>
              <a:rPr lang="en-US" sz="1800" b="1" i="1" dirty="0"/>
              <a:t>specified</a:t>
            </a:r>
            <a:r>
              <a:rPr lang="en-US" sz="1800" b="1" dirty="0"/>
              <a:t>] Step Completion Date.</a:t>
            </a:r>
            <a:endParaRPr lang="en-US" sz="1800" dirty="0"/>
          </a:p>
          <a:p>
            <a:pPr marL="796925" lvl="1" indent="-457200">
              <a:buFont typeface="+mj-lt"/>
              <a:buAutoNum type="arabicPeriod"/>
            </a:pPr>
            <a:endParaRPr lang="en-US" sz="1000" dirty="0"/>
          </a:p>
          <a:p>
            <a:pPr marL="796925" lvl="1" indent="-457200">
              <a:buFont typeface="+mj-lt"/>
              <a:buAutoNum type="arabicPeriod"/>
            </a:pPr>
            <a:r>
              <a:rPr lang="en-US" sz="1800" dirty="0"/>
              <a:t>Alert and Auto-note will both be added to the loan when the user clicks “Yes” to add the </a:t>
            </a:r>
            <a:r>
              <a:rPr lang="en-US" sz="1800" b="1" dirty="0"/>
              <a:t>Step Complete Date </a:t>
            </a:r>
            <a:r>
              <a:rPr lang="en-US" sz="1800" dirty="0"/>
              <a:t>to the timeline which causes MIP to be stopped on the loan.  </a:t>
            </a:r>
          </a:p>
          <a:p>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12</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 </a:t>
            </a:r>
            <a:r>
              <a:rPr lang="en-US" sz="1200" dirty="0">
                <a:solidFill>
                  <a:schemeClr val="dk1"/>
                </a:solidFill>
              </a:rPr>
              <a:t>CFR section 206.103 Payment of MIP (c) Acquisition of Title. (Page 7132) </a:t>
            </a:r>
            <a:endParaRPr lang="en-US" sz="1200" dirty="0"/>
          </a:p>
          <a:p>
            <a:endParaRPr lang="en-US" sz="1200" dirty="0"/>
          </a:p>
        </p:txBody>
      </p:sp>
      <p:pic>
        <p:nvPicPr>
          <p:cNvPr id="8" name="Picture 7">
            <a:extLst>
              <a:ext uri="{FF2B5EF4-FFF2-40B4-BE49-F238E27FC236}">
                <a16:creationId xmlns:a16="http://schemas.microsoft.com/office/drawing/2014/main" id="{1B5464BA-AD80-4989-9105-F3A81A0102BC}"/>
              </a:ext>
            </a:extLst>
          </p:cNvPr>
          <p:cNvPicPr>
            <a:picLocks noChangeAspect="1"/>
          </p:cNvPicPr>
          <p:nvPr/>
        </p:nvPicPr>
        <p:blipFill>
          <a:blip r:embed="rId2"/>
          <a:stretch>
            <a:fillRect/>
          </a:stretch>
        </p:blipFill>
        <p:spPr>
          <a:xfrm>
            <a:off x="1002668" y="4672725"/>
            <a:ext cx="2004451" cy="892607"/>
          </a:xfrm>
          <a:prstGeom prst="rect">
            <a:avLst/>
          </a:prstGeom>
        </p:spPr>
      </p:pic>
      <p:sp>
        <p:nvSpPr>
          <p:cNvPr id="10" name="TextBox 9">
            <a:extLst>
              <a:ext uri="{FF2B5EF4-FFF2-40B4-BE49-F238E27FC236}">
                <a16:creationId xmlns:a16="http://schemas.microsoft.com/office/drawing/2014/main" id="{B2BAEFE8-44C7-4B92-B86C-88CCBDE5ADFC}"/>
              </a:ext>
            </a:extLst>
          </p:cNvPr>
          <p:cNvSpPr txBox="1"/>
          <p:nvPr/>
        </p:nvSpPr>
        <p:spPr>
          <a:xfrm>
            <a:off x="586836" y="1113124"/>
            <a:ext cx="8120643" cy="584775"/>
          </a:xfrm>
          <a:prstGeom prst="rect">
            <a:avLst/>
          </a:prstGeom>
          <a:noFill/>
        </p:spPr>
        <p:txBody>
          <a:bodyPr wrap="square" rtlCol="0">
            <a:spAutoFit/>
          </a:bodyPr>
          <a:lstStyle/>
          <a:p>
            <a:r>
              <a:rPr lang="en-US" sz="1600" i="1" u="sng" dirty="0">
                <a:solidFill>
                  <a:srgbClr val="0070C0"/>
                </a:solidFill>
                <a:latin typeface="Times New Roman" panose="02020603050405020304" pitchFamily="18" charset="0"/>
                <a:cs typeface="Times New Roman" panose="02020603050405020304" pitchFamily="18" charset="0"/>
              </a:rPr>
              <a:t>Additional Information</a:t>
            </a:r>
            <a:r>
              <a:rPr lang="en-US" sz="1600" i="1" dirty="0">
                <a:solidFill>
                  <a:srgbClr val="0070C0"/>
                </a:solidFill>
                <a:latin typeface="Times New Roman" panose="02020603050405020304" pitchFamily="18" charset="0"/>
                <a:cs typeface="Times New Roman" panose="02020603050405020304" pitchFamily="18" charset="0"/>
              </a:rPr>
              <a:t> when MIP is stopped due to completing one of the previously discussed 3 timeline steps. </a:t>
            </a:r>
            <a:endParaRPr lang="en-US" sz="1600" i="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9F7EA9-73D1-4737-B8C1-10906A7BF7BE}"/>
              </a:ext>
            </a:extLst>
          </p:cNvPr>
          <p:cNvPicPr>
            <a:picLocks noChangeAspect="1"/>
          </p:cNvPicPr>
          <p:nvPr/>
        </p:nvPicPr>
        <p:blipFill>
          <a:blip r:embed="rId3"/>
          <a:stretch>
            <a:fillRect/>
          </a:stretch>
        </p:blipFill>
        <p:spPr>
          <a:xfrm>
            <a:off x="3970766" y="4320668"/>
            <a:ext cx="4305521" cy="1244664"/>
          </a:xfrm>
          <a:prstGeom prst="rect">
            <a:avLst/>
          </a:prstGeom>
        </p:spPr>
      </p:pic>
      <p:pic>
        <p:nvPicPr>
          <p:cNvPr id="9" name="Picture 8">
            <a:extLst>
              <a:ext uri="{FF2B5EF4-FFF2-40B4-BE49-F238E27FC236}">
                <a16:creationId xmlns:a16="http://schemas.microsoft.com/office/drawing/2014/main" id="{262C8C82-F4AC-4482-90A0-7F5D7FE329E0}"/>
              </a:ext>
            </a:extLst>
          </p:cNvPr>
          <p:cNvPicPr>
            <a:picLocks noChangeAspect="1"/>
          </p:cNvPicPr>
          <p:nvPr/>
        </p:nvPicPr>
        <p:blipFill>
          <a:blip r:embed="rId4"/>
          <a:stretch>
            <a:fillRect/>
          </a:stretch>
        </p:blipFill>
        <p:spPr>
          <a:xfrm>
            <a:off x="2571597" y="5576265"/>
            <a:ext cx="4762745" cy="1022403"/>
          </a:xfrm>
          <a:prstGeom prst="rect">
            <a:avLst/>
          </a:prstGeom>
        </p:spPr>
      </p:pic>
    </p:spTree>
    <p:extLst>
      <p:ext uri="{BB962C8B-B14F-4D97-AF65-F5344CB8AC3E}">
        <p14:creationId xmlns:p14="http://schemas.microsoft.com/office/powerpoint/2010/main" val="243317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Stop MIP Collection (continued)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63916" y="1130326"/>
            <a:ext cx="8365196" cy="579582"/>
          </a:xfrm>
        </p:spPr>
        <p:txBody>
          <a:bodyPr>
            <a:noAutofit/>
          </a:bodyPr>
          <a:lstStyle/>
          <a:p>
            <a:pPr marL="114300" marR="0" indent="0">
              <a:spcBef>
                <a:spcPts val="0"/>
              </a:spcBef>
              <a:spcAft>
                <a:spcPts val="1000"/>
              </a:spcAft>
              <a:buNone/>
            </a:pPr>
            <a:r>
              <a:rPr lang="en-US" sz="1600" i="1" dirty="0">
                <a:solidFill>
                  <a:srgbClr val="0070C0"/>
                </a:solidFill>
                <a:latin typeface="Times New Roman" panose="02020603050405020304" pitchFamily="18" charset="0"/>
                <a:cs typeface="Times New Roman" panose="02020603050405020304" pitchFamily="18" charset="0"/>
              </a:rPr>
              <a:t>MIP Collection restarts after INACTIVATING Timeline:  </a:t>
            </a:r>
          </a:p>
          <a:p>
            <a:endParaRPr lang="en-US" sz="16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13</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 </a:t>
            </a:r>
            <a:r>
              <a:rPr lang="en-US" sz="1200" dirty="0">
                <a:solidFill>
                  <a:schemeClr val="dk1"/>
                </a:solidFill>
              </a:rPr>
              <a:t>CFR section 206.103 Payment of MIP (c) Acquisition of Title. (Page 7132) </a:t>
            </a:r>
            <a:endParaRPr lang="en-US" sz="1200" dirty="0"/>
          </a:p>
          <a:p>
            <a:endParaRPr lang="en-US" sz="1200" dirty="0"/>
          </a:p>
        </p:txBody>
      </p:sp>
      <p:sp>
        <p:nvSpPr>
          <p:cNvPr id="10" name="Rectangle 9">
            <a:extLst>
              <a:ext uri="{FF2B5EF4-FFF2-40B4-BE49-F238E27FC236}">
                <a16:creationId xmlns:a16="http://schemas.microsoft.com/office/drawing/2014/main" id="{1280E9F8-5EFE-4724-8054-56A9C09D89DF}"/>
              </a:ext>
            </a:extLst>
          </p:cNvPr>
          <p:cNvSpPr/>
          <p:nvPr/>
        </p:nvSpPr>
        <p:spPr>
          <a:xfrm>
            <a:off x="458963" y="1612608"/>
            <a:ext cx="8431871" cy="3134191"/>
          </a:xfrm>
          <a:prstGeom prst="rect">
            <a:avLst/>
          </a:prstGeom>
        </p:spPr>
        <p:txBody>
          <a:bodyPr wrap="square">
            <a:spAutoFit/>
          </a:bodyPr>
          <a:lstStyle/>
          <a:p>
            <a:pPr marL="914400" marR="0" indent="-457200">
              <a:spcBef>
                <a:spcPts val="0"/>
              </a:spcBef>
              <a:spcAft>
                <a:spcPts val="1000"/>
              </a:spcAft>
              <a:buFont typeface="+mj-lt"/>
              <a:buAutoNum type="arabicPeriod"/>
            </a:pPr>
            <a:r>
              <a:rPr lang="en-US" sz="1800" dirty="0"/>
              <a:t>MIP collection will </a:t>
            </a:r>
            <a:r>
              <a:rPr lang="en-US" sz="1800" b="1" u="sng" dirty="0"/>
              <a:t>restart</a:t>
            </a:r>
            <a:r>
              <a:rPr lang="en-US" sz="1800" dirty="0"/>
              <a:t> if the corresponding </a:t>
            </a:r>
            <a:r>
              <a:rPr lang="en-US" sz="1800" b="1" dirty="0"/>
              <a:t>Timeline Status </a:t>
            </a:r>
            <a:r>
              <a:rPr lang="en-US" sz="1800" dirty="0"/>
              <a:t>is changed to </a:t>
            </a:r>
            <a:r>
              <a:rPr lang="en-US" sz="1800" b="1" dirty="0"/>
              <a:t>INACTIVE</a:t>
            </a:r>
            <a:r>
              <a:rPr lang="en-US" sz="1800" dirty="0"/>
              <a:t> when MIP was previously stopped due to a Step Completion Date.</a:t>
            </a:r>
          </a:p>
          <a:p>
            <a:pPr marL="914400" marR="0" indent="-457200">
              <a:spcBef>
                <a:spcPts val="0"/>
              </a:spcBef>
              <a:spcAft>
                <a:spcPts val="1000"/>
              </a:spcAft>
              <a:buFont typeface="+mj-lt"/>
              <a:buAutoNum type="arabicPeriod"/>
            </a:pPr>
            <a:r>
              <a:rPr lang="en-US" sz="1800" dirty="0"/>
              <a:t>Applicable </a:t>
            </a:r>
            <a:r>
              <a:rPr lang="en-US" sz="1800" b="1" dirty="0"/>
              <a:t>Late Charge </a:t>
            </a:r>
            <a:r>
              <a:rPr lang="en-US" sz="1800" dirty="0"/>
              <a:t>and </a:t>
            </a:r>
            <a:r>
              <a:rPr lang="en-US" sz="1800" b="1" dirty="0"/>
              <a:t>Penalty Interest </a:t>
            </a:r>
            <a:r>
              <a:rPr lang="en-US" sz="1800" dirty="0"/>
              <a:t>will be charged on the generated MIP adjustment transactions due to changing the </a:t>
            </a:r>
            <a:r>
              <a:rPr lang="en-US" sz="1800" b="1" dirty="0"/>
              <a:t>Timeline Status </a:t>
            </a:r>
            <a:r>
              <a:rPr lang="en-US" sz="1800" dirty="0"/>
              <a:t>to </a:t>
            </a:r>
            <a:r>
              <a:rPr lang="en-US" sz="1800" b="1" dirty="0"/>
              <a:t>INACTIVE</a:t>
            </a:r>
            <a:r>
              <a:rPr lang="en-US" sz="1800" dirty="0"/>
              <a:t>.</a:t>
            </a:r>
          </a:p>
          <a:p>
            <a:pPr marL="914400" indent="-457200">
              <a:spcAft>
                <a:spcPts val="1000"/>
              </a:spcAft>
              <a:buFont typeface="+mj-lt"/>
              <a:buAutoNum type="arabicPeriod"/>
            </a:pPr>
            <a:r>
              <a:rPr lang="en-US" sz="1800" dirty="0"/>
              <a:t>After the </a:t>
            </a:r>
            <a:r>
              <a:rPr lang="en-US" sz="1800" b="1" dirty="0"/>
              <a:t>Timeline Status</a:t>
            </a:r>
            <a:r>
              <a:rPr lang="en-US" sz="1800" dirty="0"/>
              <a:t> is changed to </a:t>
            </a:r>
            <a:r>
              <a:rPr lang="en-US" sz="1800" b="1" dirty="0"/>
              <a:t>INACTIVE</a:t>
            </a:r>
            <a:r>
              <a:rPr lang="en-US" sz="1800" dirty="0"/>
              <a:t>, the </a:t>
            </a:r>
            <a:r>
              <a:rPr lang="en-US" sz="1800" b="1" dirty="0"/>
              <a:t>MIP Collection Stopped </a:t>
            </a:r>
            <a:r>
              <a:rPr lang="en-US" sz="1800" dirty="0"/>
              <a:t>alert will be updated to </a:t>
            </a:r>
            <a:r>
              <a:rPr lang="en-US" sz="1800" b="1" dirty="0"/>
              <a:t>INACTIVE</a:t>
            </a:r>
            <a:r>
              <a:rPr lang="en-US" sz="1800" dirty="0"/>
              <a:t>. </a:t>
            </a:r>
          </a:p>
          <a:p>
            <a:pPr marL="457200">
              <a:spcAft>
                <a:spcPts val="1000"/>
              </a:spcAft>
            </a:pPr>
            <a:r>
              <a:rPr lang="en-US" sz="1600" dirty="0">
                <a:solidFill>
                  <a:schemeClr val="tx2">
                    <a:lumMod val="60000"/>
                    <a:lumOff val="40000"/>
                  </a:schemeClr>
                </a:solidFill>
              </a:rPr>
              <a:t>NOTE: </a:t>
            </a:r>
            <a:r>
              <a:rPr lang="en-US" sz="1600" dirty="0"/>
              <a:t>These timelines cannot be changed back to ACTIVE after INACTIVATING</a:t>
            </a:r>
          </a:p>
          <a:p>
            <a:pPr marL="457200">
              <a:spcAft>
                <a:spcPts val="1000"/>
              </a:spcAft>
            </a:pPr>
            <a:endParaRPr lang="en-US" sz="1600" dirty="0"/>
          </a:p>
          <a:p>
            <a:pPr marL="457200">
              <a:spcAft>
                <a:spcPts val="1000"/>
              </a:spcAft>
            </a:pPr>
            <a:r>
              <a:rPr lang="en-US" sz="1600" i="1" dirty="0">
                <a:solidFill>
                  <a:schemeClr val="accent1"/>
                </a:solidFill>
              </a:rPr>
              <a:t>Example</a:t>
            </a:r>
            <a:r>
              <a:rPr lang="en-US" sz="1600" dirty="0"/>
              <a:t>: The </a:t>
            </a:r>
            <a:r>
              <a:rPr lang="en-US" sz="1600" i="1" dirty="0"/>
              <a:t>MIP Collection Stopped </a:t>
            </a:r>
            <a:r>
              <a:rPr lang="en-US" sz="1600" dirty="0"/>
              <a:t>Alert Status changes to “Inactive” as indicated below.</a:t>
            </a:r>
          </a:p>
        </p:txBody>
      </p:sp>
      <p:pic>
        <p:nvPicPr>
          <p:cNvPr id="7" name="Picture 6">
            <a:extLst>
              <a:ext uri="{FF2B5EF4-FFF2-40B4-BE49-F238E27FC236}">
                <a16:creationId xmlns:a16="http://schemas.microsoft.com/office/drawing/2014/main" id="{230D27C1-87CE-44DE-83BD-EAD8B578FC66}"/>
              </a:ext>
            </a:extLst>
          </p:cNvPr>
          <p:cNvPicPr>
            <a:picLocks noChangeAspect="1"/>
          </p:cNvPicPr>
          <p:nvPr/>
        </p:nvPicPr>
        <p:blipFill>
          <a:blip r:embed="rId2"/>
          <a:stretch>
            <a:fillRect/>
          </a:stretch>
        </p:blipFill>
        <p:spPr>
          <a:xfrm>
            <a:off x="1524532" y="4977654"/>
            <a:ext cx="6458282" cy="1378021"/>
          </a:xfrm>
          <a:prstGeom prst="rect">
            <a:avLst/>
          </a:prstGeom>
        </p:spPr>
      </p:pic>
    </p:spTree>
    <p:extLst>
      <p:ext uri="{BB962C8B-B14F-4D97-AF65-F5344CB8AC3E}">
        <p14:creationId xmlns:p14="http://schemas.microsoft.com/office/powerpoint/2010/main" val="52358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#2 - DBI on Short Sale (when not D&amp;P)</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625939" y="1015417"/>
            <a:ext cx="8365196" cy="3628502"/>
          </a:xfrm>
        </p:spPr>
        <p:txBody>
          <a:bodyPr>
            <a:noAutofit/>
          </a:bodyPr>
          <a:lstStyle/>
          <a:p>
            <a:pPr marL="687388" lvl="2" indent="0">
              <a:buNone/>
            </a:pPr>
            <a:endParaRPr lang="en-US" sz="1600" b="1" dirty="0"/>
          </a:p>
          <a:p>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14</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3975" y="6628054"/>
            <a:ext cx="7840608"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 </a:t>
            </a:r>
            <a:r>
              <a:rPr lang="en-US" sz="1100" dirty="0">
                <a:solidFill>
                  <a:schemeClr val="tx2"/>
                </a:solidFill>
              </a:rPr>
              <a:t> </a:t>
            </a:r>
            <a:r>
              <a:rPr lang="en-US" sz="1100" dirty="0"/>
              <a:t>206.129 Payment of claim (f) Amount of Payment – Mortgagee acquires title or is unsuccessful bidder.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467963" y="1080158"/>
            <a:ext cx="8587835" cy="3708708"/>
          </a:xfrm>
          <a:prstGeom prst="rect">
            <a:avLst/>
          </a:prstGeom>
        </p:spPr>
        <p:txBody>
          <a:bodyPr wrap="square">
            <a:spAutoFit/>
          </a:bodyPr>
          <a:lstStyle/>
          <a:p>
            <a:r>
              <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Debenture Interest (DBI) on Claim Type 23 Short Sale – when NOT Due &amp; Payable</a:t>
            </a:r>
          </a:p>
          <a:p>
            <a:endPar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endParaRPr>
          </a:p>
          <a:p>
            <a:r>
              <a:rPr lang="en-US" sz="1700" dirty="0"/>
              <a:t>For FHA Case # Assigned Date </a:t>
            </a:r>
            <a:r>
              <a:rPr lang="en-US" sz="1700" b="1" dirty="0"/>
              <a:t>on or after</a:t>
            </a:r>
            <a:r>
              <a:rPr lang="en-US" sz="1700" dirty="0"/>
              <a:t> </a:t>
            </a:r>
            <a:r>
              <a:rPr lang="en-US" sz="1700" b="1" dirty="0"/>
              <a:t>9/19/17</a:t>
            </a:r>
            <a:r>
              <a:rPr lang="en-US" sz="1700" dirty="0"/>
              <a:t> AND for </a:t>
            </a:r>
            <a:r>
              <a:rPr lang="en-US" sz="1700" b="1" dirty="0"/>
              <a:t>CLAIM TYPE 23 ONLY</a:t>
            </a:r>
            <a:r>
              <a:rPr lang="en-US" sz="1700" dirty="0"/>
              <a:t>, the DBI Effective Date is as follows:</a:t>
            </a:r>
          </a:p>
          <a:p>
            <a:pPr lvl="3"/>
            <a:endParaRPr lang="en-US" sz="1000" dirty="0"/>
          </a:p>
          <a:p>
            <a:pPr marL="457200" indent="-457200">
              <a:buFont typeface="+mj-lt"/>
              <a:buAutoNum type="arabicPeriod"/>
            </a:pPr>
            <a:r>
              <a:rPr lang="en-US" sz="1700" dirty="0"/>
              <a:t>If the loan is </a:t>
            </a:r>
            <a:r>
              <a:rPr lang="en-US" sz="1700" u="sng" dirty="0"/>
              <a:t>NOT</a:t>
            </a:r>
            <a:r>
              <a:rPr lang="en-US" sz="1700" dirty="0"/>
              <a:t> Due &amp; Payable, then Block #8 and Block #10 are both </a:t>
            </a:r>
            <a:r>
              <a:rPr lang="en-US" sz="1700" u="sng" dirty="0"/>
              <a:t>equal</a:t>
            </a:r>
            <a:r>
              <a:rPr lang="en-US" sz="1700" dirty="0"/>
              <a:t> to the </a:t>
            </a:r>
            <a:r>
              <a:rPr lang="en-US" sz="1700" b="1" dirty="0"/>
              <a:t>Deed Recorded Date</a:t>
            </a:r>
            <a:r>
              <a:rPr lang="en-US" sz="1700" dirty="0"/>
              <a:t> step </a:t>
            </a:r>
            <a:r>
              <a:rPr lang="en-US" sz="1700" b="1" dirty="0"/>
              <a:t>Complete Date </a:t>
            </a:r>
            <a:r>
              <a:rPr lang="en-US" sz="1700" dirty="0"/>
              <a:t>from the </a:t>
            </a:r>
            <a:r>
              <a:rPr lang="en-US" sz="1700" b="1" dirty="0"/>
              <a:t>Loss Mitigation – Short Sale</a:t>
            </a:r>
            <a:r>
              <a:rPr lang="en-US" sz="1700" dirty="0"/>
              <a:t> timeline.</a:t>
            </a:r>
          </a:p>
          <a:p>
            <a:pPr marL="457200" indent="-457200">
              <a:buFont typeface="+mj-lt"/>
              <a:buAutoNum type="arabicPeriod"/>
            </a:pPr>
            <a:endParaRPr lang="en-US" sz="1000" dirty="0"/>
          </a:p>
          <a:p>
            <a:pPr marL="457200" indent="-457200">
              <a:buFont typeface="+mj-lt"/>
              <a:buAutoNum type="arabicPeriod"/>
            </a:pPr>
            <a:r>
              <a:rPr lang="en-US" sz="1700" dirty="0"/>
              <a:t>Block #17 includes </a:t>
            </a:r>
            <a:r>
              <a:rPr lang="en-US" sz="1700" b="1" dirty="0"/>
              <a:t>Note Interest </a:t>
            </a:r>
            <a:r>
              <a:rPr lang="en-US" sz="1700" dirty="0"/>
              <a:t>up to Block #10 and </a:t>
            </a:r>
            <a:r>
              <a:rPr lang="en-US" sz="1700" b="1" dirty="0"/>
              <a:t>DBI</a:t>
            </a:r>
            <a:r>
              <a:rPr lang="en-US" sz="1700" dirty="0"/>
              <a:t> from Block #10 to Settlement Date or Curtailment Date (if applicable).</a:t>
            </a:r>
          </a:p>
          <a:p>
            <a:endParaRPr lang="en-US" sz="1700" dirty="0"/>
          </a:p>
          <a:p>
            <a:pPr marL="457200" indent="-457200">
              <a:buFont typeface="+mj-lt"/>
              <a:buAutoNum type="arabicPeriod"/>
            </a:pPr>
            <a:endParaRPr lang="en-US" sz="1000" dirty="0"/>
          </a:p>
          <a:p>
            <a:r>
              <a:rPr lang="en-US" sz="1600" i="1" dirty="0">
                <a:solidFill>
                  <a:schemeClr val="accent1"/>
                </a:solidFill>
              </a:rPr>
              <a:t>Example: </a:t>
            </a:r>
            <a:r>
              <a:rPr lang="en-US" sz="1600" dirty="0"/>
              <a:t>CT23 was </a:t>
            </a:r>
            <a:r>
              <a:rPr lang="en-US" sz="1600" b="1" dirty="0"/>
              <a:t>NOT</a:t>
            </a:r>
            <a:r>
              <a:rPr lang="en-US" sz="1600" dirty="0"/>
              <a:t> D&amp;P therefore Block #8 and Block #10 are equal and DBI is effective/starts from Block #10.</a:t>
            </a:r>
          </a:p>
          <a:p>
            <a:pPr marL="457200" indent="-457200">
              <a:buFont typeface="+mj-lt"/>
              <a:buAutoNum type="arabicPeriod"/>
            </a:pPr>
            <a:endParaRPr lang="en-US" sz="2000" dirty="0"/>
          </a:p>
        </p:txBody>
      </p:sp>
      <p:pic>
        <p:nvPicPr>
          <p:cNvPr id="6" name="Picture 5">
            <a:extLst>
              <a:ext uri="{FF2B5EF4-FFF2-40B4-BE49-F238E27FC236}">
                <a16:creationId xmlns:a16="http://schemas.microsoft.com/office/drawing/2014/main" id="{5A123B5D-3B6B-4BB3-AD70-6B8137C08E34}"/>
              </a:ext>
            </a:extLst>
          </p:cNvPr>
          <p:cNvPicPr>
            <a:picLocks noChangeAspect="1"/>
          </p:cNvPicPr>
          <p:nvPr/>
        </p:nvPicPr>
        <p:blipFill>
          <a:blip r:embed="rId2"/>
          <a:stretch>
            <a:fillRect/>
          </a:stretch>
        </p:blipFill>
        <p:spPr>
          <a:xfrm>
            <a:off x="586836" y="5138090"/>
            <a:ext cx="7140959" cy="1513316"/>
          </a:xfrm>
          <a:prstGeom prst="rect">
            <a:avLst/>
          </a:prstGeom>
        </p:spPr>
      </p:pic>
      <p:pic>
        <p:nvPicPr>
          <p:cNvPr id="14" name="Picture 13">
            <a:extLst>
              <a:ext uri="{FF2B5EF4-FFF2-40B4-BE49-F238E27FC236}">
                <a16:creationId xmlns:a16="http://schemas.microsoft.com/office/drawing/2014/main" id="{90BEDC94-D475-4A1A-B3F2-C9164A9E3137}"/>
              </a:ext>
            </a:extLst>
          </p:cNvPr>
          <p:cNvPicPr>
            <a:picLocks noChangeAspect="1"/>
          </p:cNvPicPr>
          <p:nvPr/>
        </p:nvPicPr>
        <p:blipFill>
          <a:blip r:embed="rId3"/>
          <a:stretch>
            <a:fillRect/>
          </a:stretch>
        </p:blipFill>
        <p:spPr>
          <a:xfrm>
            <a:off x="5923533" y="5100865"/>
            <a:ext cx="3162463" cy="1466925"/>
          </a:xfrm>
          <a:prstGeom prst="rect">
            <a:avLst/>
          </a:prstGeom>
        </p:spPr>
      </p:pic>
      <p:pic>
        <p:nvPicPr>
          <p:cNvPr id="15" name="Picture 14">
            <a:extLst>
              <a:ext uri="{FF2B5EF4-FFF2-40B4-BE49-F238E27FC236}">
                <a16:creationId xmlns:a16="http://schemas.microsoft.com/office/drawing/2014/main" id="{5831C151-690B-4658-96CA-36B01CE8BC24}"/>
              </a:ext>
            </a:extLst>
          </p:cNvPr>
          <p:cNvPicPr>
            <a:picLocks noChangeAspect="1"/>
          </p:cNvPicPr>
          <p:nvPr/>
        </p:nvPicPr>
        <p:blipFill>
          <a:blip r:embed="rId4"/>
          <a:stretch>
            <a:fillRect/>
          </a:stretch>
        </p:blipFill>
        <p:spPr>
          <a:xfrm>
            <a:off x="3693542" y="4199260"/>
            <a:ext cx="5157842" cy="1513316"/>
          </a:xfrm>
          <a:prstGeom prst="rect">
            <a:avLst/>
          </a:prstGeom>
        </p:spPr>
      </p:pic>
    </p:spTree>
    <p:extLst>
      <p:ext uri="{BB962C8B-B14F-4D97-AF65-F5344CB8AC3E}">
        <p14:creationId xmlns:p14="http://schemas.microsoft.com/office/powerpoint/2010/main" val="137399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#2 - DBI on Short Sale (when D&amp;P)</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625939" y="1015417"/>
            <a:ext cx="8365196" cy="3628502"/>
          </a:xfrm>
        </p:spPr>
        <p:txBody>
          <a:bodyPr>
            <a:noAutofit/>
          </a:bodyPr>
          <a:lstStyle/>
          <a:p>
            <a:pPr marL="687388" lvl="2" indent="0">
              <a:buNone/>
            </a:pPr>
            <a:endParaRPr lang="en-US" sz="1600" b="1" dirty="0"/>
          </a:p>
          <a:p>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15</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3975" y="6628054"/>
            <a:ext cx="7749237" cy="430887"/>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t>206.129 Payment of claim (f) Amount of Payment – Mortgagee acquires title or is unsuccessful bidder. (Page 7136)</a:t>
            </a:r>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477108" y="1065059"/>
            <a:ext cx="8577989" cy="4231928"/>
          </a:xfrm>
          <a:prstGeom prst="rect">
            <a:avLst/>
          </a:prstGeom>
        </p:spPr>
        <p:txBody>
          <a:bodyPr wrap="square">
            <a:spAutoFit/>
          </a:bodyPr>
          <a:lstStyle/>
          <a:p>
            <a:r>
              <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Debenture Interest (DBI) on Claim Type 23 Short Sale – when Due and Payable</a:t>
            </a:r>
          </a:p>
          <a:p>
            <a:pPr lvl="2"/>
            <a:endParaRPr lang="en-US" sz="2000" b="1"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endParaRPr>
          </a:p>
          <a:p>
            <a:r>
              <a:rPr lang="en-US" sz="1700" dirty="0"/>
              <a:t>For FHA Case # Assigned Date </a:t>
            </a:r>
            <a:r>
              <a:rPr lang="en-US" sz="1700" b="1" dirty="0"/>
              <a:t>on or after</a:t>
            </a:r>
            <a:r>
              <a:rPr lang="en-US" sz="1700" dirty="0"/>
              <a:t> </a:t>
            </a:r>
            <a:r>
              <a:rPr lang="en-US" sz="1700" b="1" dirty="0"/>
              <a:t>9/19/17</a:t>
            </a:r>
            <a:r>
              <a:rPr lang="en-US" sz="1700" dirty="0"/>
              <a:t> AND for </a:t>
            </a:r>
            <a:r>
              <a:rPr lang="en-US" sz="1700" b="1" dirty="0"/>
              <a:t>CLAIM TYPE 23 ONLY</a:t>
            </a:r>
            <a:r>
              <a:rPr lang="en-US" sz="1700" dirty="0"/>
              <a:t>, the DBI Effective Date is as follows:</a:t>
            </a:r>
          </a:p>
          <a:p>
            <a:pPr marL="457200" indent="-457200">
              <a:buFont typeface="+mj-lt"/>
              <a:buAutoNum type="arabicPeriod"/>
            </a:pPr>
            <a:endParaRPr lang="en-US" sz="1700" dirty="0"/>
          </a:p>
          <a:p>
            <a:pPr marL="457200" indent="-457200">
              <a:buFont typeface="+mj-lt"/>
              <a:buAutoNum type="arabicPeriod"/>
            </a:pPr>
            <a:r>
              <a:rPr lang="en-US" sz="1700" dirty="0"/>
              <a:t>If loan </a:t>
            </a:r>
            <a:r>
              <a:rPr lang="en-US" sz="1700" u="sng" dirty="0"/>
              <a:t>is Due &amp; Payable</a:t>
            </a:r>
            <a:r>
              <a:rPr lang="en-US" sz="1700" dirty="0"/>
              <a:t>, then Block #8 = “</a:t>
            </a:r>
            <a:r>
              <a:rPr lang="en-US" sz="1700" b="1" dirty="0"/>
              <a:t>Due Date</a:t>
            </a:r>
            <a:r>
              <a:rPr lang="en-US" sz="1700" dirty="0"/>
              <a:t>” and Block #10 = </a:t>
            </a:r>
            <a:r>
              <a:rPr lang="en-US" sz="1700" b="1" dirty="0"/>
              <a:t>Deed Recorded Date</a:t>
            </a:r>
            <a:r>
              <a:rPr lang="en-US" sz="1700" dirty="0"/>
              <a:t> step</a:t>
            </a:r>
            <a:r>
              <a:rPr lang="en-US" sz="1700" b="1" dirty="0"/>
              <a:t> Complete Date</a:t>
            </a:r>
            <a:r>
              <a:rPr lang="en-US" sz="1700" dirty="0"/>
              <a:t> from the </a:t>
            </a:r>
            <a:r>
              <a:rPr lang="en-US" sz="1700" b="1" dirty="0"/>
              <a:t>Loss Mitigation – Short Sale </a:t>
            </a:r>
            <a:r>
              <a:rPr lang="en-US" sz="1700" dirty="0"/>
              <a:t>timeline. </a:t>
            </a:r>
            <a:r>
              <a:rPr lang="en-US" sz="1700" dirty="0">
                <a:solidFill>
                  <a:schemeClr val="accent1"/>
                </a:solidFill>
              </a:rPr>
              <a:t>(NEW HERMIT step in release v5.4)</a:t>
            </a:r>
          </a:p>
          <a:p>
            <a:pPr marL="457200" indent="-457200">
              <a:buFont typeface="+mj-lt"/>
              <a:buAutoNum type="arabicPeriod"/>
            </a:pPr>
            <a:endParaRPr lang="en-US" sz="1000" dirty="0"/>
          </a:p>
          <a:p>
            <a:pPr marL="457200" indent="-457200">
              <a:buFont typeface="+mj-lt"/>
              <a:buAutoNum type="arabicPeriod"/>
            </a:pPr>
            <a:r>
              <a:rPr lang="en-US" sz="1700" dirty="0"/>
              <a:t>Block #17 includes </a:t>
            </a:r>
            <a:r>
              <a:rPr lang="en-US" sz="1700" b="1" dirty="0"/>
              <a:t>Note Interest </a:t>
            </a:r>
            <a:r>
              <a:rPr lang="en-US" sz="1700" dirty="0"/>
              <a:t>up to Block #8 and </a:t>
            </a:r>
            <a:r>
              <a:rPr lang="en-US" sz="1700" b="1" dirty="0"/>
              <a:t>DBI</a:t>
            </a:r>
            <a:r>
              <a:rPr lang="en-US" sz="1700" dirty="0"/>
              <a:t> from Block #8 to Settlement Date or Curtailment Date (if applicable).</a:t>
            </a:r>
          </a:p>
          <a:p>
            <a:pPr marL="457200" indent="-457200">
              <a:buFont typeface="+mj-lt"/>
              <a:buAutoNum type="arabicPeriod"/>
            </a:pPr>
            <a:endParaRPr lang="en-US" sz="1000" dirty="0"/>
          </a:p>
          <a:p>
            <a:pPr marL="457200" indent="-457200">
              <a:buFont typeface="+mj-lt"/>
              <a:buAutoNum type="arabicPeriod"/>
            </a:pPr>
            <a:endParaRPr lang="en-US" sz="1000" dirty="0"/>
          </a:p>
          <a:p>
            <a:pPr marL="457200" indent="-457200">
              <a:buFont typeface="+mj-lt"/>
              <a:buAutoNum type="arabicPeriod"/>
            </a:pPr>
            <a:endParaRPr lang="en-US" sz="1000" dirty="0"/>
          </a:p>
          <a:p>
            <a:r>
              <a:rPr lang="en-US" sz="1600" i="1" dirty="0">
                <a:solidFill>
                  <a:schemeClr val="accent1"/>
                </a:solidFill>
              </a:rPr>
              <a:t>Example: </a:t>
            </a:r>
            <a:r>
              <a:rPr lang="en-US" sz="1600" dirty="0"/>
              <a:t>the DUE Date is 5/7/2018 and the DBI Effective Date is also 5/7/2018.</a:t>
            </a:r>
          </a:p>
          <a:p>
            <a:endParaRPr lang="en-US" sz="2000" dirty="0"/>
          </a:p>
          <a:p>
            <a:pPr marL="457200" indent="-457200">
              <a:buFont typeface="+mj-lt"/>
              <a:buAutoNum type="arabicPeriod"/>
            </a:pPr>
            <a:endParaRPr lang="en-US" sz="2000" dirty="0"/>
          </a:p>
        </p:txBody>
      </p:sp>
      <p:pic>
        <p:nvPicPr>
          <p:cNvPr id="11" name="Picture 10">
            <a:extLst>
              <a:ext uri="{FF2B5EF4-FFF2-40B4-BE49-F238E27FC236}">
                <a16:creationId xmlns:a16="http://schemas.microsoft.com/office/drawing/2014/main" id="{3B33550E-0D9F-4059-8D2F-639A4D3B4881}"/>
              </a:ext>
            </a:extLst>
          </p:cNvPr>
          <p:cNvPicPr>
            <a:picLocks noChangeAspect="1"/>
          </p:cNvPicPr>
          <p:nvPr/>
        </p:nvPicPr>
        <p:blipFill>
          <a:blip r:embed="rId2"/>
          <a:stretch>
            <a:fillRect/>
          </a:stretch>
        </p:blipFill>
        <p:spPr>
          <a:xfrm>
            <a:off x="4952970" y="4945117"/>
            <a:ext cx="3650640" cy="1644723"/>
          </a:xfrm>
          <a:prstGeom prst="rect">
            <a:avLst/>
          </a:prstGeom>
        </p:spPr>
      </p:pic>
      <p:pic>
        <p:nvPicPr>
          <p:cNvPr id="12" name="Picture 11">
            <a:extLst>
              <a:ext uri="{FF2B5EF4-FFF2-40B4-BE49-F238E27FC236}">
                <a16:creationId xmlns:a16="http://schemas.microsoft.com/office/drawing/2014/main" id="{16886808-9BF7-433F-8A41-B910F13649A0}"/>
              </a:ext>
            </a:extLst>
          </p:cNvPr>
          <p:cNvPicPr>
            <a:picLocks noChangeAspect="1"/>
          </p:cNvPicPr>
          <p:nvPr/>
        </p:nvPicPr>
        <p:blipFill>
          <a:blip r:embed="rId3"/>
          <a:stretch>
            <a:fillRect/>
          </a:stretch>
        </p:blipFill>
        <p:spPr>
          <a:xfrm>
            <a:off x="1021967" y="4819933"/>
            <a:ext cx="2998234" cy="1769907"/>
          </a:xfrm>
          <a:prstGeom prst="rect">
            <a:avLst/>
          </a:prstGeom>
        </p:spPr>
      </p:pic>
    </p:spTree>
    <p:extLst>
      <p:ext uri="{BB962C8B-B14F-4D97-AF65-F5344CB8AC3E}">
        <p14:creationId xmlns:p14="http://schemas.microsoft.com/office/powerpoint/2010/main" val="111838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#2 - DBI on Short Sale (continued)</a:t>
            </a:r>
            <a:endParaRPr lang="en-US" dirty="0">
              <a:solidFill>
                <a:srgbClr val="0000FF"/>
              </a:solidFill>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598507" y="1015417"/>
            <a:ext cx="8365196" cy="3628502"/>
          </a:xfrm>
        </p:spPr>
        <p:txBody>
          <a:bodyPr>
            <a:noAutofit/>
          </a:bodyPr>
          <a:lstStyle/>
          <a:p>
            <a:pPr marL="687388" lvl="2" indent="0">
              <a:buNone/>
            </a:pPr>
            <a:endParaRPr lang="en-US" sz="1600" b="1" dirty="0"/>
          </a:p>
          <a:p>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16</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3975" y="6628054"/>
            <a:ext cx="7840608"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 </a:t>
            </a:r>
            <a:r>
              <a:rPr lang="en-US" sz="1100" dirty="0">
                <a:solidFill>
                  <a:schemeClr val="tx2"/>
                </a:solidFill>
              </a:rPr>
              <a:t> </a:t>
            </a:r>
            <a:r>
              <a:rPr lang="en-US" sz="1100" dirty="0"/>
              <a:t>206.129 Payment of claim (f) Amount of Payment – Mortgagee acquires title or is unsuccessful bidder.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519542" y="1073918"/>
            <a:ext cx="8577989" cy="4124206"/>
          </a:xfrm>
          <a:prstGeom prst="rect">
            <a:avLst/>
          </a:prstGeom>
        </p:spPr>
        <p:txBody>
          <a:bodyPr wrap="square">
            <a:spAutoFit/>
          </a:bodyPr>
          <a:lstStyle/>
          <a:p>
            <a:r>
              <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Debenture Interest (DBI) on Claim Type 23 Short Sale – Case Numbers assigned </a:t>
            </a:r>
            <a:r>
              <a:rPr lang="en-US" sz="1600" b="1"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before</a:t>
            </a:r>
            <a:r>
              <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 9/19/17</a:t>
            </a:r>
          </a:p>
          <a:p>
            <a:endPar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mj-lt"/>
              <a:buAutoNum type="arabicPeriod"/>
            </a:pPr>
            <a:r>
              <a:rPr lang="en-US" sz="1700" dirty="0"/>
              <a:t>For FHA Case # Assigned Date </a:t>
            </a:r>
            <a:r>
              <a:rPr lang="en-US" sz="1700" b="1" dirty="0"/>
              <a:t>before</a:t>
            </a:r>
            <a:r>
              <a:rPr lang="en-US" sz="1700" dirty="0"/>
              <a:t> </a:t>
            </a:r>
            <a:r>
              <a:rPr lang="en-US" sz="1700" b="1" dirty="0"/>
              <a:t>9/19/17</a:t>
            </a:r>
            <a:r>
              <a:rPr lang="en-US" sz="1700" dirty="0"/>
              <a:t> AND </a:t>
            </a:r>
            <a:r>
              <a:rPr lang="en-US" sz="1700" b="1" dirty="0"/>
              <a:t>CLAIM TYPE 23 ONLY</a:t>
            </a:r>
            <a:r>
              <a:rPr lang="en-US" sz="1700" dirty="0"/>
              <a:t>, the DBI  Effective Date is calculated from the </a:t>
            </a:r>
            <a:r>
              <a:rPr lang="en-US" sz="1700" b="1" u="sng" dirty="0"/>
              <a:t>Deed Recorded Date </a:t>
            </a:r>
            <a:r>
              <a:rPr lang="en-US" sz="1700" u="sng" dirty="0"/>
              <a:t>+ 1 day.  </a:t>
            </a:r>
          </a:p>
          <a:p>
            <a:pPr marL="457200" indent="-457200">
              <a:buFont typeface="+mj-lt"/>
              <a:buAutoNum type="arabicPeriod"/>
            </a:pPr>
            <a:endParaRPr lang="en-US" sz="1000" dirty="0"/>
          </a:p>
          <a:p>
            <a:pPr marL="457200" indent="-457200">
              <a:buFont typeface="+mj-lt"/>
              <a:buAutoNum type="arabicPeriod"/>
            </a:pPr>
            <a:r>
              <a:rPr lang="en-US" sz="1700" dirty="0"/>
              <a:t>The same DBI Effective Date is used regardless of </a:t>
            </a:r>
            <a:r>
              <a:rPr lang="en-US" sz="1700" u="sng" dirty="0"/>
              <a:t>whether the loan is D&amp;P or not D&amp;P. </a:t>
            </a:r>
          </a:p>
          <a:p>
            <a:pPr lvl="3"/>
            <a:endParaRPr lang="en-US" sz="1000" dirty="0"/>
          </a:p>
          <a:p>
            <a:pPr marL="457200" indent="-457200">
              <a:buFont typeface="+mj-lt"/>
              <a:buAutoNum type="arabicPeriod"/>
            </a:pPr>
            <a:r>
              <a:rPr lang="en-US" sz="1700" dirty="0"/>
              <a:t>Block #10 = </a:t>
            </a:r>
            <a:r>
              <a:rPr lang="en-US" sz="1700" b="1" dirty="0"/>
              <a:t>Deed Recorded Date</a:t>
            </a:r>
            <a:r>
              <a:rPr lang="en-US" sz="1700" dirty="0"/>
              <a:t> step</a:t>
            </a:r>
            <a:r>
              <a:rPr lang="en-US" sz="1700" b="1" dirty="0"/>
              <a:t> Complete Date</a:t>
            </a:r>
            <a:r>
              <a:rPr lang="en-US" sz="1700" dirty="0"/>
              <a:t> from </a:t>
            </a:r>
            <a:r>
              <a:rPr lang="en-US" sz="1700" b="1" dirty="0"/>
              <a:t>the Loss Mitigation – Short Sale </a:t>
            </a:r>
            <a:r>
              <a:rPr lang="en-US" sz="1700" dirty="0"/>
              <a:t>timeline. </a:t>
            </a:r>
          </a:p>
          <a:p>
            <a:pPr marL="457200" indent="-457200">
              <a:buFont typeface="+mj-lt"/>
              <a:buAutoNum type="arabicPeriod"/>
            </a:pPr>
            <a:endParaRPr lang="en-US" sz="1000" dirty="0"/>
          </a:p>
          <a:p>
            <a:pPr marL="457200" indent="-457200">
              <a:buFont typeface="+mj-lt"/>
              <a:buAutoNum type="arabicPeriod"/>
            </a:pPr>
            <a:r>
              <a:rPr lang="en-US" sz="1700" dirty="0"/>
              <a:t>Block #17 includes </a:t>
            </a:r>
            <a:r>
              <a:rPr lang="en-US" sz="1700" b="1" dirty="0"/>
              <a:t>Note Interest </a:t>
            </a:r>
            <a:r>
              <a:rPr lang="en-US" sz="1700" dirty="0"/>
              <a:t>up to and including Block #10 and </a:t>
            </a:r>
            <a:r>
              <a:rPr lang="en-US" sz="1700" b="1" dirty="0"/>
              <a:t>DBI from Block #10 plus one day</a:t>
            </a:r>
            <a:r>
              <a:rPr lang="en-US" sz="1700" dirty="0"/>
              <a:t> to Settlement Date or Curtailment Date (if applicable).</a:t>
            </a:r>
          </a:p>
          <a:p>
            <a:pPr marL="457200" indent="-457200">
              <a:buFont typeface="+mj-lt"/>
              <a:buAutoNum type="arabicPeriod"/>
            </a:pPr>
            <a:endParaRPr lang="en-US" sz="1700" dirty="0"/>
          </a:p>
          <a:p>
            <a:pPr marL="457200" indent="-457200">
              <a:buFont typeface="+mj-lt"/>
              <a:buAutoNum type="arabicPeriod"/>
            </a:pPr>
            <a:endParaRPr lang="en-US" sz="1000" dirty="0"/>
          </a:p>
          <a:p>
            <a:r>
              <a:rPr lang="en-US" sz="1600" i="1" dirty="0">
                <a:solidFill>
                  <a:schemeClr val="accent1"/>
                </a:solidFill>
              </a:rPr>
              <a:t>Example: </a:t>
            </a:r>
            <a:r>
              <a:rPr lang="en-US" sz="1600" dirty="0"/>
              <a:t>The</a:t>
            </a:r>
            <a:r>
              <a:rPr lang="en-US" sz="1600" dirty="0">
                <a:solidFill>
                  <a:schemeClr val="accent1"/>
                </a:solidFill>
              </a:rPr>
              <a:t> </a:t>
            </a:r>
            <a:r>
              <a:rPr lang="en-US" sz="1600" dirty="0"/>
              <a:t>case number was assigned </a:t>
            </a:r>
            <a:r>
              <a:rPr lang="en-US" sz="1600" b="1" dirty="0"/>
              <a:t>before</a:t>
            </a:r>
            <a:r>
              <a:rPr lang="en-US" sz="1600" dirty="0"/>
              <a:t> </a:t>
            </a:r>
            <a:r>
              <a:rPr lang="en-US" sz="1600" b="1" dirty="0"/>
              <a:t>9/19/17</a:t>
            </a:r>
            <a:r>
              <a:rPr lang="en-US" sz="1600" dirty="0"/>
              <a:t>, therefore DBI starts 1 Day from the </a:t>
            </a:r>
            <a:r>
              <a:rPr lang="en-US" sz="1600" b="1" dirty="0"/>
              <a:t>Deed Recorded Date </a:t>
            </a:r>
            <a:r>
              <a:rPr lang="en-US" sz="1600" dirty="0"/>
              <a:t>step </a:t>
            </a:r>
            <a:r>
              <a:rPr lang="en-US" sz="1600" b="1" dirty="0"/>
              <a:t>Complete Date</a:t>
            </a:r>
            <a:r>
              <a:rPr lang="en-US" sz="1600" dirty="0"/>
              <a:t>. </a:t>
            </a:r>
          </a:p>
          <a:p>
            <a:pPr marL="457200" indent="-457200">
              <a:buFont typeface="+mj-lt"/>
              <a:buAutoNum type="arabicPeriod"/>
            </a:pPr>
            <a:endParaRPr lang="en-US" sz="2000" dirty="0"/>
          </a:p>
        </p:txBody>
      </p:sp>
      <p:pic>
        <p:nvPicPr>
          <p:cNvPr id="6" name="Picture 5">
            <a:extLst>
              <a:ext uri="{FF2B5EF4-FFF2-40B4-BE49-F238E27FC236}">
                <a16:creationId xmlns:a16="http://schemas.microsoft.com/office/drawing/2014/main" id="{801ED8DB-5F1B-4737-A055-1BD78DEF61FE}"/>
              </a:ext>
            </a:extLst>
          </p:cNvPr>
          <p:cNvPicPr>
            <a:picLocks noChangeAspect="1"/>
          </p:cNvPicPr>
          <p:nvPr/>
        </p:nvPicPr>
        <p:blipFill>
          <a:blip r:embed="rId3"/>
          <a:stretch>
            <a:fillRect/>
          </a:stretch>
        </p:blipFill>
        <p:spPr>
          <a:xfrm>
            <a:off x="888770" y="5045646"/>
            <a:ext cx="7626742" cy="1606633"/>
          </a:xfrm>
          <a:prstGeom prst="rect">
            <a:avLst/>
          </a:prstGeom>
        </p:spPr>
      </p:pic>
      <p:pic>
        <p:nvPicPr>
          <p:cNvPr id="8" name="Picture 7">
            <a:extLst>
              <a:ext uri="{FF2B5EF4-FFF2-40B4-BE49-F238E27FC236}">
                <a16:creationId xmlns:a16="http://schemas.microsoft.com/office/drawing/2014/main" id="{5C1399CC-5A0F-47AF-8DDE-7B8053B9F960}"/>
              </a:ext>
            </a:extLst>
          </p:cNvPr>
          <p:cNvPicPr>
            <a:picLocks noChangeAspect="1"/>
          </p:cNvPicPr>
          <p:nvPr/>
        </p:nvPicPr>
        <p:blipFill>
          <a:blip r:embed="rId4"/>
          <a:stretch>
            <a:fillRect/>
          </a:stretch>
        </p:blipFill>
        <p:spPr>
          <a:xfrm>
            <a:off x="6025533" y="4726736"/>
            <a:ext cx="2965602" cy="739884"/>
          </a:xfrm>
          <a:prstGeom prst="rect">
            <a:avLst/>
          </a:prstGeom>
        </p:spPr>
      </p:pic>
    </p:spTree>
    <p:extLst>
      <p:ext uri="{BB962C8B-B14F-4D97-AF65-F5344CB8AC3E}">
        <p14:creationId xmlns:p14="http://schemas.microsoft.com/office/powerpoint/2010/main" val="148562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#2 – Claim Expenses on Short Sale</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514340" y="1173640"/>
            <a:ext cx="8365196" cy="407510"/>
          </a:xfrm>
        </p:spPr>
        <p:txBody>
          <a:bodyPr>
            <a:noAutofit/>
          </a:bodyPr>
          <a:lstStyle/>
          <a:p>
            <a:pPr marL="0" indent="0">
              <a:buNone/>
            </a:pPr>
            <a:r>
              <a:rPr lang="en-US" sz="18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Claim </a:t>
            </a:r>
            <a:r>
              <a:rPr lang="en-US" sz="1800" i="1" u="sng"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Expenses</a:t>
            </a:r>
            <a:r>
              <a:rPr lang="en-US" sz="18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 on Claim Type 23 Short Sale</a:t>
            </a:r>
          </a:p>
          <a:p>
            <a:endParaRPr lang="en-US" sz="18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17</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3975" y="6628054"/>
            <a:ext cx="7847020"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 </a:t>
            </a:r>
            <a:r>
              <a:rPr lang="en-US" sz="1100" dirty="0"/>
              <a:t>206.129 Payment of claim (f) Amount of Payment – Mortgagee acquires title or is unsuccessful bidder.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600379" y="1536541"/>
            <a:ext cx="8325508" cy="4524315"/>
          </a:xfrm>
          <a:prstGeom prst="rect">
            <a:avLst/>
          </a:prstGeom>
        </p:spPr>
        <p:txBody>
          <a:bodyPr wrap="square">
            <a:spAutoFit/>
          </a:bodyPr>
          <a:lstStyle/>
          <a:p>
            <a:pPr lvl="2"/>
            <a:endParaRPr lang="en-US" sz="20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endParaRPr>
          </a:p>
          <a:p>
            <a:pPr marL="457200" indent="-457200">
              <a:buFont typeface="+mj-lt"/>
              <a:buAutoNum type="arabicPeriod"/>
            </a:pPr>
            <a:r>
              <a:rPr lang="en-US" dirty="0"/>
              <a:t>For </a:t>
            </a:r>
            <a:r>
              <a:rPr lang="en-US" b="1" dirty="0"/>
              <a:t>CLAIM TYPE 23 with D&amp;P ONLY</a:t>
            </a:r>
            <a:r>
              <a:rPr lang="en-US" dirty="0"/>
              <a:t>, </a:t>
            </a:r>
            <a:r>
              <a:rPr lang="en-US" b="1" dirty="0"/>
              <a:t>Claim Expenses </a:t>
            </a:r>
            <a:r>
              <a:rPr lang="en-US" dirty="0"/>
              <a:t>will be included through the </a:t>
            </a:r>
            <a:r>
              <a:rPr lang="en-US" b="1" dirty="0"/>
              <a:t>Deed Recorded Date</a:t>
            </a:r>
            <a:r>
              <a:rPr lang="en-US" dirty="0"/>
              <a:t> step </a:t>
            </a:r>
            <a:r>
              <a:rPr lang="en-US" b="1" dirty="0"/>
              <a:t>Complete Date </a:t>
            </a:r>
            <a:r>
              <a:rPr lang="en-US" dirty="0"/>
              <a:t>instead of the </a:t>
            </a:r>
            <a:r>
              <a:rPr lang="en-US" u="sng" dirty="0"/>
              <a:t>previous</a:t>
            </a:r>
            <a:r>
              <a:rPr lang="en-US" dirty="0"/>
              <a:t> </a:t>
            </a:r>
            <a:r>
              <a:rPr lang="en-US" b="1" dirty="0"/>
              <a:t>Sale Closing Date </a:t>
            </a:r>
            <a:r>
              <a:rPr lang="en-US" dirty="0"/>
              <a:t>step on the </a:t>
            </a:r>
            <a:r>
              <a:rPr lang="en-US" b="1" dirty="0"/>
              <a:t>Loss Mitigation – Short Sale </a:t>
            </a:r>
            <a:r>
              <a:rPr lang="en-US" dirty="0"/>
              <a:t>timeline. </a:t>
            </a:r>
          </a:p>
          <a:p>
            <a:pPr marL="457200" indent="-457200">
              <a:buFont typeface="+mj-lt"/>
              <a:buAutoNum type="arabicPeriod"/>
            </a:pPr>
            <a:endParaRPr lang="en-US" sz="1000" dirty="0"/>
          </a:p>
          <a:p>
            <a:pPr marL="457200" indent="-457200">
              <a:buFont typeface="+mj-lt"/>
              <a:buAutoNum type="arabicPeriod"/>
            </a:pPr>
            <a:r>
              <a:rPr lang="en-US" dirty="0"/>
              <a:t>For FHA Case # Assigned Date </a:t>
            </a:r>
            <a:r>
              <a:rPr lang="en-US" b="1" dirty="0"/>
              <a:t>before</a:t>
            </a:r>
            <a:r>
              <a:rPr lang="en-US" dirty="0"/>
              <a:t> </a:t>
            </a:r>
            <a:r>
              <a:rPr lang="en-US" b="1" dirty="0"/>
              <a:t>9/19/17</a:t>
            </a:r>
            <a:r>
              <a:rPr lang="en-US" dirty="0"/>
              <a:t> AND for </a:t>
            </a:r>
            <a:r>
              <a:rPr lang="en-US" b="1" dirty="0"/>
              <a:t>CLAIM TYPE 23 with D&amp;P ONLY, </a:t>
            </a:r>
            <a:r>
              <a:rPr lang="en-US" dirty="0"/>
              <a:t>Block #17 (UPB at D&amp;P) is through the Block #10 </a:t>
            </a:r>
            <a:r>
              <a:rPr lang="en-US" b="1" dirty="0"/>
              <a:t>Deed Recorded Date</a:t>
            </a:r>
            <a:r>
              <a:rPr lang="en-US" dirty="0"/>
              <a:t> step </a:t>
            </a:r>
            <a:r>
              <a:rPr lang="en-US" b="1" dirty="0"/>
              <a:t>Complete Date</a:t>
            </a:r>
            <a:r>
              <a:rPr lang="en-US" dirty="0"/>
              <a:t>.  </a:t>
            </a:r>
            <a:r>
              <a:rPr lang="en-US" b="1" dirty="0"/>
              <a:t>Claim Expenses </a:t>
            </a:r>
            <a:r>
              <a:rPr lang="en-US" dirty="0"/>
              <a:t>continue to be included on the claim through the </a:t>
            </a:r>
            <a:r>
              <a:rPr lang="en-US" b="1" dirty="0"/>
              <a:t>Deed Recorded Date</a:t>
            </a:r>
            <a:r>
              <a:rPr lang="en-US" dirty="0"/>
              <a:t>. </a:t>
            </a:r>
          </a:p>
          <a:p>
            <a:pPr marL="457200" indent="-457200">
              <a:buFont typeface="+mj-lt"/>
              <a:buAutoNum type="arabicPeriod"/>
            </a:pPr>
            <a:endParaRPr lang="en-US" sz="1200" dirty="0"/>
          </a:p>
          <a:p>
            <a:pPr marL="457200" indent="-457200">
              <a:buFont typeface="+mj-lt"/>
              <a:buAutoNum type="arabicPeriod"/>
            </a:pPr>
            <a:endParaRPr lang="en-US" sz="1000" dirty="0"/>
          </a:p>
          <a:p>
            <a:r>
              <a:rPr lang="en-US" sz="1600" dirty="0">
                <a:solidFill>
                  <a:schemeClr val="accent1"/>
                </a:solidFill>
              </a:rPr>
              <a:t>NOTE</a:t>
            </a:r>
            <a:r>
              <a:rPr lang="en-US" sz="1600" dirty="0">
                <a:solidFill>
                  <a:schemeClr val="tx2">
                    <a:lumMod val="60000"/>
                    <a:lumOff val="40000"/>
                  </a:schemeClr>
                </a:solidFill>
              </a:rPr>
              <a:t>: </a:t>
            </a:r>
            <a:r>
              <a:rPr lang="en-US" sz="1600" dirty="0"/>
              <a:t>Do not adjust off Corp Advances if they were incurred or effective </a:t>
            </a:r>
            <a:r>
              <a:rPr lang="en-US" sz="1600" u="sng" dirty="0"/>
              <a:t>prior</a:t>
            </a:r>
            <a:r>
              <a:rPr lang="en-US" sz="1600" dirty="0"/>
              <a:t> to the </a:t>
            </a:r>
            <a:r>
              <a:rPr lang="en-US" sz="1600" b="1" dirty="0"/>
              <a:t>Deed Recorded Date </a:t>
            </a:r>
            <a:r>
              <a:rPr lang="en-US" sz="1600" dirty="0"/>
              <a:t>and attempt to enter them as Loan Balance transactions.  Corp Advance Expenses and DBI on expenses are still paid between Block #8 and Block #10 as they are not included in the Loan Balance Block #17. </a:t>
            </a:r>
          </a:p>
          <a:p>
            <a:r>
              <a:rPr lang="en-US" dirty="0"/>
              <a:t> </a:t>
            </a:r>
          </a:p>
          <a:p>
            <a:pPr marL="457200" indent="-457200">
              <a:buFont typeface="+mj-lt"/>
              <a:buAutoNum type="arabicPeriod"/>
            </a:pPr>
            <a:endParaRPr lang="en-US" sz="2000" dirty="0"/>
          </a:p>
        </p:txBody>
      </p:sp>
    </p:spTree>
    <p:extLst>
      <p:ext uri="{BB962C8B-B14F-4D97-AF65-F5344CB8AC3E}">
        <p14:creationId xmlns:p14="http://schemas.microsoft.com/office/powerpoint/2010/main" val="172026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3200" dirty="0"/>
              <a:t>#3 - Closing Costs Cannot Exceed 11% of Sales Price</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18</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459875"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solidFill>
                  <a:schemeClr val="tx2"/>
                </a:solidFill>
              </a:rPr>
              <a:t> </a:t>
            </a:r>
            <a:r>
              <a:rPr lang="en-US" sz="1100" dirty="0"/>
              <a:t>206.125 Acquisition and Sale of the Property. (Page 7135)</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34538" y="1210032"/>
            <a:ext cx="8984568" cy="4570482"/>
          </a:xfrm>
          <a:prstGeom prst="rect">
            <a:avLst/>
          </a:prstGeom>
        </p:spPr>
        <p:txBody>
          <a:bodyPr wrap="square">
            <a:spAutoFit/>
          </a:bodyPr>
          <a:lstStyle/>
          <a:p>
            <a:pPr marL="457200" indent="-457200">
              <a:buFont typeface="+mj-lt"/>
              <a:buAutoNum type="arabicPeriod"/>
            </a:pPr>
            <a:endParaRPr lang="en-US" sz="1600" dirty="0"/>
          </a:p>
          <a:p>
            <a:pPr marL="457200" indent="-457200">
              <a:buFont typeface="+mj-lt"/>
              <a:buAutoNum type="arabicPeriod"/>
            </a:pPr>
            <a:r>
              <a:rPr lang="en-US" sz="1600" dirty="0"/>
              <a:t>For FHA Case # Assigned Date </a:t>
            </a:r>
            <a:r>
              <a:rPr lang="en-US" sz="1600" b="1" dirty="0"/>
              <a:t>on or after</a:t>
            </a:r>
            <a:r>
              <a:rPr lang="en-US" sz="1600" dirty="0"/>
              <a:t> </a:t>
            </a:r>
            <a:r>
              <a:rPr lang="en-US" sz="1600" b="1" dirty="0"/>
              <a:t>9/19/17</a:t>
            </a:r>
            <a:r>
              <a:rPr lang="en-US" sz="1600" dirty="0"/>
              <a:t>, Closing Costs cannot exceed 11% of the </a:t>
            </a:r>
            <a:r>
              <a:rPr lang="en-US" sz="1600" b="1" dirty="0"/>
              <a:t>Sales Price</a:t>
            </a:r>
            <a:r>
              <a:rPr lang="en-US" sz="1600" dirty="0"/>
              <a:t> from the Claims Disposition Screen. </a:t>
            </a:r>
            <a:r>
              <a:rPr lang="en-US" sz="1600" dirty="0">
                <a:solidFill>
                  <a:schemeClr val="accent1"/>
                </a:solidFill>
              </a:rPr>
              <a:t>(NOTE: </a:t>
            </a:r>
            <a:r>
              <a:rPr lang="en-US" sz="1600" dirty="0"/>
              <a:t>The FHA Case # Assigned Date restriction logic was implemented in v5.41</a:t>
            </a:r>
            <a:r>
              <a:rPr lang="en-US" sz="1600" dirty="0">
                <a:solidFill>
                  <a:schemeClr val="accent1"/>
                </a:solidFill>
              </a:rPr>
              <a:t>) </a:t>
            </a:r>
          </a:p>
          <a:p>
            <a:pPr marL="457200" indent="-457200">
              <a:buFont typeface="+mj-lt"/>
              <a:buAutoNum type="arabicPeriod"/>
            </a:pPr>
            <a:endParaRPr lang="en-US" sz="1000" i="1" dirty="0"/>
          </a:p>
          <a:p>
            <a:pPr marL="457200" indent="-457200">
              <a:buFont typeface="+mj-lt"/>
              <a:buAutoNum type="arabicPeriod"/>
            </a:pPr>
            <a:r>
              <a:rPr lang="en-US" sz="1600" dirty="0"/>
              <a:t>The 11% Closing Cost cap is cumulative across multiple claims. In other words, the cumulative total of Claim Section </a:t>
            </a:r>
            <a:r>
              <a:rPr lang="en-US" sz="1600" b="1" dirty="0"/>
              <a:t>#407 </a:t>
            </a:r>
            <a:r>
              <a:rPr lang="en-US" sz="1600" dirty="0"/>
              <a:t>and </a:t>
            </a:r>
            <a:r>
              <a:rPr lang="en-US" sz="1600" b="1" dirty="0"/>
              <a:t>#408 </a:t>
            </a:r>
            <a:r>
              <a:rPr lang="en-US" sz="1600" dirty="0"/>
              <a:t>from </a:t>
            </a:r>
            <a:r>
              <a:rPr lang="en-US" sz="1600" b="1" dirty="0"/>
              <a:t>both</a:t>
            </a:r>
            <a:r>
              <a:rPr lang="en-US" sz="1600" dirty="0"/>
              <a:t> the parent claim and, if applicable, the CT 24 Supplemental claim, is included in the 11% Closing Cost cap validation. </a:t>
            </a:r>
          </a:p>
          <a:p>
            <a:pPr marL="457200" indent="-457200">
              <a:buFont typeface="+mj-lt"/>
              <a:buAutoNum type="arabicPeriod"/>
            </a:pPr>
            <a:endParaRPr lang="en-US" sz="1000" dirty="0"/>
          </a:p>
          <a:p>
            <a:pPr marL="457200" indent="-457200">
              <a:buFont typeface="+mj-lt"/>
              <a:buAutoNum type="arabicPeriod"/>
            </a:pPr>
            <a:r>
              <a:rPr lang="en-US" sz="1600" dirty="0"/>
              <a:t>Applies to Claim Type 21 </a:t>
            </a:r>
            <a:r>
              <a:rPr lang="en-US" sz="1600" b="1" dirty="0"/>
              <a:t>Sales Based Claim (SBC)</a:t>
            </a:r>
            <a:r>
              <a:rPr lang="en-US" sz="1600" dirty="0"/>
              <a:t>, Claim Type 23 and Claim Type 24.</a:t>
            </a:r>
          </a:p>
          <a:p>
            <a:pPr marL="457200" indent="-457200">
              <a:buFont typeface="+mj-lt"/>
              <a:buAutoNum type="arabicPeriod"/>
            </a:pPr>
            <a:endParaRPr lang="en-US" sz="1000" dirty="0"/>
          </a:p>
          <a:p>
            <a:pPr marL="457200" indent="-457200">
              <a:buFont typeface="+mj-lt"/>
              <a:buAutoNum type="arabicPeriod"/>
            </a:pPr>
            <a:r>
              <a:rPr lang="en-US" sz="1500" dirty="0"/>
              <a:t>If the total Closing Costs in sections </a:t>
            </a:r>
            <a:r>
              <a:rPr lang="en-US" sz="1500" b="1" dirty="0"/>
              <a:t>#407 </a:t>
            </a:r>
            <a:r>
              <a:rPr lang="en-US" sz="1500" dirty="0"/>
              <a:t>and </a:t>
            </a:r>
            <a:r>
              <a:rPr lang="en-US" sz="1500" b="1" dirty="0"/>
              <a:t>#408 </a:t>
            </a:r>
            <a:r>
              <a:rPr lang="en-US" sz="1500" dirty="0"/>
              <a:t>exceed 11% of Sales Price, a hard-stop message will be displayed which reads: “</a:t>
            </a:r>
            <a:r>
              <a:rPr lang="en-US" sz="1500" i="1" dirty="0"/>
              <a:t>Closing Costs cannot exceed 11% of Sales Price. Please adjust Section #407 and #408 transactions accordingly. Closing Costs total: $X,XX.XX. 11% of Sales Price: $X,XXX.XX. Overage: $X,XXX.XX”. </a:t>
            </a:r>
            <a:r>
              <a:rPr lang="en-US" sz="1500" dirty="0"/>
              <a:t>(</a:t>
            </a:r>
            <a:r>
              <a:rPr lang="en-US" sz="1500" dirty="0">
                <a:solidFill>
                  <a:schemeClr val="accent1"/>
                </a:solidFill>
              </a:rPr>
              <a:t>NOTE</a:t>
            </a:r>
            <a:r>
              <a:rPr lang="en-US" sz="1500" i="1" dirty="0">
                <a:solidFill>
                  <a:schemeClr val="accent1"/>
                </a:solidFill>
              </a:rPr>
              <a:t>: </a:t>
            </a:r>
            <a:r>
              <a:rPr lang="en-US" sz="1500" dirty="0"/>
              <a:t>Message provides you the Overage Amt.)</a:t>
            </a:r>
          </a:p>
          <a:p>
            <a:pPr marL="457200" indent="-457200">
              <a:buFont typeface="+mj-lt"/>
              <a:buAutoNum type="arabicPeriod"/>
            </a:pPr>
            <a:endParaRPr lang="en-US" sz="1000" dirty="0"/>
          </a:p>
          <a:p>
            <a:pPr marL="457200" indent="-457200">
              <a:buFont typeface="+mj-lt"/>
              <a:buAutoNum type="arabicPeriod"/>
            </a:pPr>
            <a:r>
              <a:rPr lang="en-US" sz="1500" dirty="0"/>
              <a:t>Applicable Closing Costs need to be adjusted </a:t>
            </a:r>
            <a:r>
              <a:rPr lang="en-US" sz="1500" u="sng" dirty="0"/>
              <a:t>under</a:t>
            </a:r>
            <a:r>
              <a:rPr lang="en-US" sz="1500" dirty="0"/>
              <a:t> the “Overage Amount” before the Servicer is permitted to submit the claim. </a:t>
            </a:r>
            <a:r>
              <a:rPr lang="en-US" sz="1500" dirty="0">
                <a:solidFill>
                  <a:schemeClr val="accent1"/>
                </a:solidFill>
              </a:rPr>
              <a:t>(See example message below). </a:t>
            </a:r>
            <a:endParaRPr lang="en-US" sz="1500" dirty="0"/>
          </a:p>
          <a:p>
            <a:r>
              <a:rPr lang="en-US" sz="1600" dirty="0"/>
              <a:t> </a:t>
            </a:r>
          </a:p>
          <a:p>
            <a:pPr marL="457200" indent="-457200">
              <a:buFont typeface="+mj-lt"/>
              <a:buAutoNum type="arabicPeriod"/>
            </a:pPr>
            <a:endParaRPr lang="en-US" sz="1700" dirty="0"/>
          </a:p>
        </p:txBody>
      </p:sp>
      <p:pic>
        <p:nvPicPr>
          <p:cNvPr id="6" name="Picture 5">
            <a:extLst>
              <a:ext uri="{FF2B5EF4-FFF2-40B4-BE49-F238E27FC236}">
                <a16:creationId xmlns:a16="http://schemas.microsoft.com/office/drawing/2014/main" id="{E177DBE3-90CB-4D60-9838-C342574D0173}"/>
              </a:ext>
            </a:extLst>
          </p:cNvPr>
          <p:cNvPicPr>
            <a:picLocks noChangeAspect="1"/>
          </p:cNvPicPr>
          <p:nvPr/>
        </p:nvPicPr>
        <p:blipFill>
          <a:blip r:embed="rId2"/>
          <a:stretch>
            <a:fillRect/>
          </a:stretch>
        </p:blipFill>
        <p:spPr>
          <a:xfrm>
            <a:off x="742291" y="5416562"/>
            <a:ext cx="8132491" cy="1223155"/>
          </a:xfrm>
          <a:prstGeom prst="rect">
            <a:avLst/>
          </a:prstGeom>
        </p:spPr>
      </p:pic>
      <p:sp>
        <p:nvSpPr>
          <p:cNvPr id="7" name="Content Placeholder 2">
            <a:extLst>
              <a:ext uri="{FF2B5EF4-FFF2-40B4-BE49-F238E27FC236}">
                <a16:creationId xmlns:a16="http://schemas.microsoft.com/office/drawing/2014/main" id="{DC143DA1-3630-4940-826E-D9383062994B}"/>
              </a:ext>
            </a:extLst>
          </p:cNvPr>
          <p:cNvSpPr>
            <a:spLocks noGrp="1"/>
          </p:cNvSpPr>
          <p:nvPr>
            <p:ph idx="1"/>
          </p:nvPr>
        </p:nvSpPr>
        <p:spPr>
          <a:xfrm>
            <a:off x="744674" y="1050357"/>
            <a:ext cx="8365196" cy="456365"/>
          </a:xfrm>
        </p:spPr>
        <p:txBody>
          <a:bodyPr>
            <a:noAutofit/>
          </a:bodyPr>
          <a:lstStyle/>
          <a:p>
            <a:pPr marL="0" indent="0">
              <a:buNone/>
            </a:pPr>
            <a:r>
              <a:rPr lang="en-US" sz="1600" i="1" dirty="0">
                <a:solidFill>
                  <a:srgbClr val="4472C4"/>
                </a:solidFill>
                <a:latin typeface="Times New Roman" panose="02020603050405020304" pitchFamily="18" charset="0"/>
                <a:ea typeface="SimSun" panose="02010600030101010101" pitchFamily="2" charset="-122"/>
                <a:cs typeface="Times New Roman" panose="02020603050405020304" pitchFamily="18" charset="0"/>
              </a:rPr>
              <a:t>Closing Costs cannot Exceed 11%</a:t>
            </a:r>
          </a:p>
        </p:txBody>
      </p:sp>
    </p:spTree>
    <p:extLst>
      <p:ext uri="{BB962C8B-B14F-4D97-AF65-F5344CB8AC3E}">
        <p14:creationId xmlns:p14="http://schemas.microsoft.com/office/powerpoint/2010/main" val="322603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#4 - Claim Payment Cannot Exceed MCA</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04259" y="1058907"/>
            <a:ext cx="8365196" cy="497859"/>
          </a:xfrm>
        </p:spPr>
        <p:txBody>
          <a:bodyPr>
            <a:noAutofit/>
          </a:bodyPr>
          <a:lstStyle/>
          <a:p>
            <a:pPr marL="0" indent="0">
              <a:buNone/>
            </a:pPr>
            <a:r>
              <a:rPr lang="en-US" sz="1800" i="1" dirty="0">
                <a:solidFill>
                  <a:schemeClr val="accent1"/>
                </a:solidFill>
                <a:latin typeface="Times New Roman" panose="02020603050405020304" pitchFamily="18" charset="0"/>
                <a:cs typeface="Times New Roman" panose="02020603050405020304" pitchFamily="18" charset="0"/>
              </a:rPr>
              <a:t>Total Claim Paid Cannot Exceed Maximum Claim Amount (</a:t>
            </a:r>
            <a:r>
              <a:rPr lang="en-US" sz="1800" b="1" i="1" dirty="0">
                <a:solidFill>
                  <a:schemeClr val="accent1"/>
                </a:solidFill>
                <a:latin typeface="Times New Roman" panose="02020603050405020304" pitchFamily="18" charset="0"/>
                <a:cs typeface="Times New Roman" panose="02020603050405020304" pitchFamily="18" charset="0"/>
              </a:rPr>
              <a:t>MCA</a:t>
            </a:r>
            <a:r>
              <a:rPr lang="en-US" sz="1800" i="1" dirty="0">
                <a:solidFill>
                  <a:schemeClr val="accent1"/>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19</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5064207"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solidFill>
                  <a:schemeClr val="tx2"/>
                </a:solidFill>
              </a:rPr>
              <a:t> </a:t>
            </a:r>
            <a:r>
              <a:rPr lang="en-US" sz="1100" dirty="0"/>
              <a:t>206.129 Payment of claim (b) Limit on Claim Amount.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593616" y="1189741"/>
            <a:ext cx="8365196" cy="4293483"/>
          </a:xfrm>
          <a:prstGeom prst="rect">
            <a:avLst/>
          </a:prstGeom>
        </p:spPr>
        <p:txBody>
          <a:bodyPr wrap="square">
            <a:spAutoFit/>
          </a:bodyPr>
          <a:lstStyle/>
          <a:p>
            <a:endParaRPr lang="en-US" dirty="0"/>
          </a:p>
          <a:p>
            <a:pPr marL="457200" indent="-457200">
              <a:buFont typeface="+mj-lt"/>
              <a:buAutoNum type="arabicPeriod"/>
            </a:pPr>
            <a:r>
              <a:rPr lang="en-US" dirty="0"/>
              <a:t>For FHA Case # Assigned Date </a:t>
            </a:r>
            <a:r>
              <a:rPr lang="en-US" b="1" dirty="0"/>
              <a:t>on or after</a:t>
            </a:r>
            <a:r>
              <a:rPr lang="en-US" dirty="0"/>
              <a:t> </a:t>
            </a:r>
            <a:r>
              <a:rPr lang="en-US" b="1" dirty="0"/>
              <a:t>9/19/17</a:t>
            </a:r>
            <a:r>
              <a:rPr lang="en-US" dirty="0"/>
              <a:t>, the Maximum Claim </a:t>
            </a:r>
            <a:r>
              <a:rPr lang="en-US" b="1" dirty="0"/>
              <a:t>PAID</a:t>
            </a:r>
            <a:r>
              <a:rPr lang="en-US" dirty="0"/>
              <a:t> Amount on an Endorsed Loan cannot exceed the MCA.  </a:t>
            </a:r>
          </a:p>
          <a:p>
            <a:pPr marL="457200" indent="-457200">
              <a:buFont typeface="+mj-lt"/>
              <a:buAutoNum type="arabicPeriod"/>
            </a:pPr>
            <a:endParaRPr lang="en-US" sz="1000" dirty="0"/>
          </a:p>
          <a:p>
            <a:pPr marL="457200" indent="-457200">
              <a:buFont typeface="+mj-lt"/>
              <a:buAutoNum type="arabicPeriod"/>
            </a:pPr>
            <a:r>
              <a:rPr lang="en-US" dirty="0"/>
              <a:t>In other words, the total of all loan amounts including UPB, expenses </a:t>
            </a:r>
            <a:r>
              <a:rPr lang="en-US" b="1" dirty="0"/>
              <a:t>and</a:t>
            </a:r>
            <a:r>
              <a:rPr lang="en-US" dirty="0"/>
              <a:t> DBI will “automatically” be capped at MCA.</a:t>
            </a:r>
          </a:p>
          <a:p>
            <a:pPr marL="457200" indent="-457200">
              <a:buFont typeface="+mj-lt"/>
              <a:buAutoNum type="arabicPeriod"/>
            </a:pPr>
            <a:endParaRPr lang="en-US" sz="1000" dirty="0"/>
          </a:p>
          <a:p>
            <a:pPr marL="457200" indent="-457200">
              <a:buFont typeface="+mj-lt"/>
              <a:buAutoNum type="arabicPeriod"/>
            </a:pPr>
            <a:r>
              <a:rPr lang="en-US" dirty="0"/>
              <a:t>In addition, a HERMIT user will not be able to create a Claim Type 24 timeline if the Max Claim Amount was already reached on the parent claim. </a:t>
            </a:r>
          </a:p>
          <a:p>
            <a:pPr marL="457200" indent="-457200">
              <a:buFont typeface="+mj-lt"/>
              <a:buAutoNum type="arabicPeriod"/>
            </a:pPr>
            <a:endParaRPr lang="en-US" sz="1000" dirty="0"/>
          </a:p>
          <a:p>
            <a:pPr marL="457200" indent="-457200">
              <a:buFont typeface="+mj-lt"/>
              <a:buAutoNum type="arabicPeriod"/>
            </a:pPr>
            <a:r>
              <a:rPr lang="en-US" dirty="0"/>
              <a:t>Applicable HERMIT Message states “</a:t>
            </a:r>
            <a:r>
              <a:rPr lang="en-US" i="1" dirty="0"/>
              <a:t>Cannot create CT24 supplemental timeline. Parent claim (CT21 / CT23) was already capped at MCA</a:t>
            </a:r>
            <a:r>
              <a:rPr lang="en-US" dirty="0"/>
              <a:t>.”</a:t>
            </a:r>
          </a:p>
          <a:p>
            <a:endParaRPr lang="en-US" sz="1000" i="1" dirty="0">
              <a:solidFill>
                <a:schemeClr val="accent1"/>
              </a:solidFill>
            </a:endParaRPr>
          </a:p>
          <a:p>
            <a:endParaRPr lang="en-US" sz="1000" i="1" dirty="0">
              <a:solidFill>
                <a:schemeClr val="accent1"/>
              </a:solidFill>
            </a:endParaRPr>
          </a:p>
          <a:p>
            <a:r>
              <a:rPr lang="en-US" sz="1600" i="1" dirty="0">
                <a:solidFill>
                  <a:schemeClr val="accent1"/>
                </a:solidFill>
              </a:rPr>
              <a:t>Example: </a:t>
            </a:r>
            <a:r>
              <a:rPr lang="en-US" sz="1600" dirty="0"/>
              <a:t>The</a:t>
            </a:r>
            <a:r>
              <a:rPr lang="en-US" sz="1600" i="1" dirty="0"/>
              <a:t> </a:t>
            </a:r>
            <a:r>
              <a:rPr lang="en-US" sz="1600" dirty="0"/>
              <a:t>HERMIT Message box indicating that a CT24 cannot be created because MCA was reached on prior claim. </a:t>
            </a:r>
          </a:p>
          <a:p>
            <a:pPr marL="457200" indent="-457200">
              <a:buFont typeface="+mj-lt"/>
              <a:buAutoNum type="arabicPeriod"/>
            </a:pPr>
            <a:endParaRPr lang="en-US" sz="2000" dirty="0"/>
          </a:p>
        </p:txBody>
      </p:sp>
      <p:pic>
        <p:nvPicPr>
          <p:cNvPr id="7" name="Picture 6">
            <a:extLst>
              <a:ext uri="{FF2B5EF4-FFF2-40B4-BE49-F238E27FC236}">
                <a16:creationId xmlns:a16="http://schemas.microsoft.com/office/drawing/2014/main" id="{4BC866F1-EDED-4C94-9832-4A44E73FABB5}"/>
              </a:ext>
            </a:extLst>
          </p:cNvPr>
          <p:cNvPicPr>
            <a:picLocks noChangeAspect="1"/>
          </p:cNvPicPr>
          <p:nvPr/>
        </p:nvPicPr>
        <p:blipFill>
          <a:blip r:embed="rId2"/>
          <a:stretch>
            <a:fillRect/>
          </a:stretch>
        </p:blipFill>
        <p:spPr>
          <a:xfrm>
            <a:off x="2966997" y="5063993"/>
            <a:ext cx="4043404" cy="1662657"/>
          </a:xfrm>
          <a:prstGeom prst="rect">
            <a:avLst/>
          </a:prstGeom>
        </p:spPr>
      </p:pic>
    </p:spTree>
    <p:extLst>
      <p:ext uri="{BB962C8B-B14F-4D97-AF65-F5344CB8AC3E}">
        <p14:creationId xmlns:p14="http://schemas.microsoft.com/office/powerpoint/2010/main" val="74483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78700" y="1384644"/>
            <a:ext cx="8655368" cy="5134580"/>
          </a:xfrm>
        </p:spPr>
        <p:txBody>
          <a:bodyPr>
            <a:normAutofit/>
          </a:bodyPr>
          <a:lstStyle/>
          <a:p>
            <a:r>
              <a:rPr lang="en-US" dirty="0"/>
              <a:t>What does this Webinar cover? </a:t>
            </a:r>
          </a:p>
          <a:p>
            <a:pPr lvl="1"/>
            <a:r>
              <a:rPr lang="en-US" dirty="0">
                <a:solidFill>
                  <a:schemeClr val="accent1"/>
                </a:solidFill>
              </a:rPr>
              <a:t>This Webinar is a walkthrough of the changes made to the HERMIT system to accommodate the Final Rule requirements</a:t>
            </a:r>
          </a:p>
          <a:p>
            <a:r>
              <a:rPr lang="en-US" dirty="0"/>
              <a:t>What does this Webinar </a:t>
            </a:r>
            <a:r>
              <a:rPr lang="en-US" u="sng" dirty="0"/>
              <a:t>not</a:t>
            </a:r>
            <a:r>
              <a:rPr lang="en-US" dirty="0"/>
              <a:t> cover?</a:t>
            </a:r>
          </a:p>
          <a:p>
            <a:pPr lvl="1"/>
            <a:r>
              <a:rPr lang="en-US" dirty="0">
                <a:solidFill>
                  <a:schemeClr val="accent1"/>
                </a:solidFill>
              </a:rPr>
              <a:t>This Webinar does not cover any HUD policy related items</a:t>
            </a:r>
          </a:p>
          <a:p>
            <a:r>
              <a:rPr lang="en-US" dirty="0"/>
              <a:t>What is the audience for this Webinar? </a:t>
            </a:r>
          </a:p>
          <a:p>
            <a:pPr lvl="1"/>
            <a:r>
              <a:rPr lang="en-US" dirty="0">
                <a:solidFill>
                  <a:schemeClr val="accent1"/>
                </a:solidFill>
              </a:rPr>
              <a:t>Approved HERMIT System Users that service HECM Loans</a:t>
            </a:r>
          </a:p>
        </p:txBody>
      </p:sp>
      <p:sp>
        <p:nvSpPr>
          <p:cNvPr id="4" name="Slide Number Placeholder 3"/>
          <p:cNvSpPr>
            <a:spLocks noGrp="1"/>
          </p:cNvSpPr>
          <p:nvPr>
            <p:ph type="sldNum" sz="quarter" idx="10"/>
          </p:nvPr>
        </p:nvSpPr>
        <p:spPr/>
        <p:txBody>
          <a:bodyPr/>
          <a:lstStyle/>
          <a:p>
            <a:fld id="{3FB31E8E-0DD7-48FC-AA52-DAF5419B1357}" type="slidenum">
              <a:rPr lang="en-US" smtClean="0"/>
              <a:pPr/>
              <a:t>2</a:t>
            </a:fld>
            <a:endParaRPr lang="en-US" dirty="0"/>
          </a:p>
        </p:txBody>
      </p:sp>
    </p:spTree>
    <p:extLst>
      <p:ext uri="{BB962C8B-B14F-4D97-AF65-F5344CB8AC3E}">
        <p14:creationId xmlns:p14="http://schemas.microsoft.com/office/powerpoint/2010/main" val="18744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#4 - Claim Payment Cannot Exceed MCA (Continued)</a:t>
            </a:r>
            <a:endParaRPr lang="en-US" sz="2800" dirty="0">
              <a:solidFill>
                <a:srgbClr val="0000FF"/>
              </a:solidFill>
              <a:highlight>
                <a:srgbClr val="FFFF00"/>
              </a:highlight>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20</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5064207"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solidFill>
                  <a:schemeClr val="tx2"/>
                </a:solidFill>
              </a:rPr>
              <a:t> </a:t>
            </a:r>
            <a:r>
              <a:rPr lang="en-US" sz="1100" dirty="0"/>
              <a:t>206.129 Payment of claim (b) Limit on Claim Amount.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34538" y="1446086"/>
            <a:ext cx="8577989" cy="2446824"/>
          </a:xfrm>
          <a:prstGeom prst="rect">
            <a:avLst/>
          </a:prstGeom>
        </p:spPr>
        <p:txBody>
          <a:bodyPr wrap="square">
            <a:spAutoFit/>
          </a:bodyPr>
          <a:lstStyle/>
          <a:p>
            <a:pPr marL="457200" indent="-457200">
              <a:buFont typeface="+mj-lt"/>
              <a:buAutoNum type="arabicPeriod"/>
            </a:pPr>
            <a:r>
              <a:rPr lang="en-US" dirty="0"/>
              <a:t>The AOP field named </a:t>
            </a:r>
            <a:r>
              <a:rPr lang="en-US" b="1" dirty="0"/>
              <a:t>ADJUSTMENT TO OUTSTANDING BALANCE </a:t>
            </a:r>
            <a:r>
              <a:rPr lang="en-US" dirty="0"/>
              <a:t>will display any adjustment to the claim amount, including the reduction to the claim amount when the claim is capped for exceeding MCA. </a:t>
            </a:r>
          </a:p>
          <a:p>
            <a:pPr marL="457200" indent="-457200">
              <a:buFont typeface="+mj-lt"/>
              <a:buAutoNum type="arabicPeriod"/>
            </a:pPr>
            <a:endParaRPr lang="en-US" sz="1000" dirty="0"/>
          </a:p>
          <a:p>
            <a:pPr marL="457200" indent="-457200">
              <a:buFont typeface="+mj-lt"/>
              <a:buAutoNum type="arabicPeriod"/>
            </a:pPr>
            <a:r>
              <a:rPr lang="en-US" sz="2000" dirty="0"/>
              <a:t>AOP </a:t>
            </a:r>
            <a:r>
              <a:rPr lang="en-US" sz="2000" b="1" dirty="0"/>
              <a:t>COMMENTS</a:t>
            </a:r>
            <a:r>
              <a:rPr lang="en-US" sz="2000" dirty="0"/>
              <a:t> section also notates claim adjusted for exceeding MCA.</a:t>
            </a:r>
          </a:p>
          <a:p>
            <a:r>
              <a:rPr lang="en-US" sz="1400" i="1" dirty="0">
                <a:solidFill>
                  <a:schemeClr val="accent1"/>
                </a:solidFill>
              </a:rPr>
              <a:t>        </a:t>
            </a:r>
          </a:p>
          <a:p>
            <a:r>
              <a:rPr lang="en-US" sz="1600" i="1" dirty="0">
                <a:solidFill>
                  <a:schemeClr val="accent1"/>
                </a:solidFill>
              </a:rPr>
              <a:t>Example: </a:t>
            </a:r>
            <a:r>
              <a:rPr lang="en-US" sz="1600" dirty="0"/>
              <a:t>Claim Paid Capped at MCA of $231,000. “Expenses” field would have caused the claim to exceed MCA</a:t>
            </a:r>
            <a:r>
              <a:rPr lang="en-US" sz="1600" i="1" dirty="0">
                <a:solidFill>
                  <a:schemeClr val="accent1"/>
                </a:solidFill>
              </a:rPr>
              <a:t>.</a:t>
            </a:r>
          </a:p>
          <a:p>
            <a:endParaRPr lang="en-US" sz="2000" dirty="0"/>
          </a:p>
        </p:txBody>
      </p:sp>
      <p:pic>
        <p:nvPicPr>
          <p:cNvPr id="6" name="Picture 5">
            <a:extLst>
              <a:ext uri="{FF2B5EF4-FFF2-40B4-BE49-F238E27FC236}">
                <a16:creationId xmlns:a16="http://schemas.microsoft.com/office/drawing/2014/main" id="{94DEC0FD-32A4-4B1B-97DF-F8C7597722FA}"/>
              </a:ext>
            </a:extLst>
          </p:cNvPr>
          <p:cNvPicPr>
            <a:picLocks noChangeAspect="1"/>
          </p:cNvPicPr>
          <p:nvPr/>
        </p:nvPicPr>
        <p:blipFill>
          <a:blip r:embed="rId2"/>
          <a:stretch>
            <a:fillRect/>
          </a:stretch>
        </p:blipFill>
        <p:spPr>
          <a:xfrm>
            <a:off x="3906172" y="3409950"/>
            <a:ext cx="4897991" cy="3303058"/>
          </a:xfrm>
          <a:prstGeom prst="rect">
            <a:avLst/>
          </a:prstGeom>
        </p:spPr>
      </p:pic>
      <p:pic>
        <p:nvPicPr>
          <p:cNvPr id="7" name="Picture 6">
            <a:extLst>
              <a:ext uri="{FF2B5EF4-FFF2-40B4-BE49-F238E27FC236}">
                <a16:creationId xmlns:a16="http://schemas.microsoft.com/office/drawing/2014/main" id="{3027DB92-15A0-47AC-A5FB-0EB82232FFE2}"/>
              </a:ext>
            </a:extLst>
          </p:cNvPr>
          <p:cNvPicPr>
            <a:picLocks noChangeAspect="1"/>
          </p:cNvPicPr>
          <p:nvPr/>
        </p:nvPicPr>
        <p:blipFill>
          <a:blip r:embed="rId3"/>
          <a:stretch>
            <a:fillRect/>
          </a:stretch>
        </p:blipFill>
        <p:spPr>
          <a:xfrm>
            <a:off x="960218" y="4215149"/>
            <a:ext cx="2711277" cy="1409473"/>
          </a:xfrm>
          <a:prstGeom prst="rect">
            <a:avLst/>
          </a:prstGeom>
        </p:spPr>
      </p:pic>
      <p:sp>
        <p:nvSpPr>
          <p:cNvPr id="12" name="Content Placeholder 2">
            <a:extLst>
              <a:ext uri="{FF2B5EF4-FFF2-40B4-BE49-F238E27FC236}">
                <a16:creationId xmlns:a16="http://schemas.microsoft.com/office/drawing/2014/main" id="{1315BC06-6882-4E0E-AD59-5AFCEF1A714E}"/>
              </a:ext>
            </a:extLst>
          </p:cNvPr>
          <p:cNvSpPr txBox="1">
            <a:spLocks/>
          </p:cNvSpPr>
          <p:nvPr/>
        </p:nvSpPr>
        <p:spPr>
          <a:xfrm>
            <a:off x="394672" y="985396"/>
            <a:ext cx="8365196" cy="497859"/>
          </a:xfrm>
          <a:prstGeom prst="rect">
            <a:avLst/>
          </a:prstGeom>
        </p:spPr>
        <p:txBody>
          <a:bodyPr vert="horz" lIns="97602" tIns="48801" rIns="97602" bIns="48801" rtlCol="0">
            <a:noAutofit/>
          </a:bodyPr>
          <a:lstStyle>
            <a:lvl1pPr marL="342900" indent="-342900" algn="l" defTabSz="976012" rtl="0" eaLnBrk="1" latinLnBrk="0" hangingPunct="1">
              <a:spcBef>
                <a:spcPts val="1200"/>
              </a:spcBef>
              <a:spcAft>
                <a:spcPts val="600"/>
              </a:spcAft>
              <a:buSzPct val="110000"/>
              <a:buFont typeface="Wingdings" pitchFamily="2" charset="2"/>
              <a:buChar char="Ø"/>
              <a:defRPr lang="en-US" sz="2800" kern="1200" baseline="0">
                <a:solidFill>
                  <a:schemeClr val="tx1"/>
                </a:solidFill>
                <a:latin typeface="+mn-lt"/>
                <a:ea typeface="+mn-ea"/>
                <a:cs typeface="+mn-cs"/>
              </a:defRPr>
            </a:lvl1pPr>
            <a:lvl2pPr marL="682625" indent="-342900" algn="l" defTabSz="976012" rtl="0" eaLnBrk="1" latinLnBrk="0" hangingPunct="1">
              <a:spcBef>
                <a:spcPts val="0"/>
              </a:spcBef>
              <a:spcAft>
                <a:spcPts val="600"/>
              </a:spcAft>
              <a:buSzPct val="90000"/>
              <a:buFont typeface="Wingdings" pitchFamily="2" charset="2"/>
              <a:buChar char="§"/>
              <a:defRPr lang="en-US" sz="2400" kern="1200">
                <a:solidFill>
                  <a:schemeClr val="tx1"/>
                </a:solidFill>
                <a:latin typeface="+mn-lt"/>
                <a:ea typeface="+mn-ea"/>
                <a:cs typeface="+mn-cs"/>
              </a:defRPr>
            </a:lvl2pPr>
            <a:lvl3pPr marL="1030288" indent="-342900" algn="l" defTabSz="976012" rtl="0" eaLnBrk="1" latinLnBrk="0" hangingPunct="1">
              <a:spcBef>
                <a:spcPts val="0"/>
              </a:spcBef>
              <a:spcAft>
                <a:spcPts val="600"/>
              </a:spcAft>
              <a:buSzPct val="90000"/>
              <a:buFont typeface="Arial" pitchFamily="34" charset="0"/>
              <a:buChar char="•"/>
              <a:defRPr lang="en-US" sz="2000" kern="1200">
                <a:solidFill>
                  <a:schemeClr val="tx1"/>
                </a:solidFill>
                <a:latin typeface="+mn-lt"/>
                <a:ea typeface="+mn-ea"/>
                <a:cs typeface="+mn-cs"/>
              </a:defRPr>
            </a:lvl3pPr>
            <a:lvl4pPr marL="1368425" indent="-328613" algn="l" defTabSz="976012" rtl="0" eaLnBrk="1" latinLnBrk="0" hangingPunct="1">
              <a:spcBef>
                <a:spcPts val="0"/>
              </a:spcBef>
              <a:spcAft>
                <a:spcPts val="600"/>
              </a:spcAft>
              <a:buSzPct val="70000"/>
              <a:buFont typeface="Arial" pitchFamily="34" charset="0"/>
              <a:buChar char="•"/>
              <a:defRPr lang="en-US" sz="1800" kern="1200">
                <a:solidFill>
                  <a:schemeClr val="tx1"/>
                </a:solidFill>
                <a:latin typeface="+mn-lt"/>
                <a:ea typeface="+mn-ea"/>
                <a:cs typeface="+mn-cs"/>
              </a:defRPr>
            </a:lvl4pPr>
            <a:lvl5pPr marL="1714500" indent="-342900" algn="l" defTabSz="976012" rtl="0" eaLnBrk="1" latinLnBrk="0" hangingPunct="1">
              <a:spcBef>
                <a:spcPts val="0"/>
              </a:spcBef>
              <a:spcAft>
                <a:spcPts val="600"/>
              </a:spcAft>
              <a:buSzPct val="70000"/>
              <a:buFont typeface="Arial" pitchFamily="34" charset="0"/>
              <a:buChar char="•"/>
              <a:defRPr lang="en-US" sz="1600" kern="1200" dirty="0">
                <a:solidFill>
                  <a:schemeClr val="tx1"/>
                </a:solidFill>
                <a:latin typeface="+mn-lt"/>
                <a:ea typeface="+mn-ea"/>
                <a:cs typeface="+mn-cs"/>
              </a:defRPr>
            </a:lvl5pPr>
            <a:lvl6pPr marL="2684034"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72039"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60047"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48053" indent="-244003" algn="l" defTabSz="9760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Wingdings" pitchFamily="2" charset="2"/>
              <a:buNone/>
            </a:pPr>
            <a:r>
              <a:rPr lang="en-US" sz="1800" i="1" dirty="0">
                <a:solidFill>
                  <a:schemeClr val="accent1"/>
                </a:solidFill>
                <a:latin typeface="Times New Roman" panose="02020603050405020304" pitchFamily="18" charset="0"/>
                <a:cs typeface="Times New Roman" panose="02020603050405020304" pitchFamily="18" charset="0"/>
              </a:rPr>
              <a:t>Total Claim Paid Cannot Exceed Maximum Claim Amount (</a:t>
            </a:r>
            <a:r>
              <a:rPr lang="en-US" sz="1800" b="1" i="1" dirty="0">
                <a:solidFill>
                  <a:schemeClr val="accent1"/>
                </a:solidFill>
                <a:latin typeface="Times New Roman" panose="02020603050405020304" pitchFamily="18" charset="0"/>
                <a:cs typeface="Times New Roman" panose="02020603050405020304" pitchFamily="18" charset="0"/>
              </a:rPr>
              <a:t>MCA</a:t>
            </a:r>
            <a:r>
              <a:rPr lang="en-US" sz="1800" i="1" dirty="0">
                <a:solidFill>
                  <a:schemeClr val="accent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464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#5 - Limit Specified Property Charges to 2/3’s of Payment</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649087" y="1052643"/>
            <a:ext cx="7819079" cy="471357"/>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Limit Expense Amount for specified Property Charges</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21</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7776488" cy="261610"/>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solidFill>
                  <a:schemeClr val="tx2"/>
                </a:solidFill>
              </a:rPr>
              <a:t> </a:t>
            </a:r>
            <a:r>
              <a:rPr lang="en-US" sz="1100" dirty="0"/>
              <a:t>206.129 Payment of claim (d) Amount of Payment – Mortgagee acquires title or is unsuccessful bidder. (Page 7136)</a:t>
            </a:r>
          </a:p>
        </p:txBody>
      </p:sp>
      <p:sp>
        <p:nvSpPr>
          <p:cNvPr id="10" name="Rectangle 9">
            <a:extLst>
              <a:ext uri="{FF2B5EF4-FFF2-40B4-BE49-F238E27FC236}">
                <a16:creationId xmlns:a16="http://schemas.microsoft.com/office/drawing/2014/main" id="{1280E9F8-5EFE-4724-8054-56A9C09D89DF}"/>
              </a:ext>
            </a:extLst>
          </p:cNvPr>
          <p:cNvSpPr/>
          <p:nvPr/>
        </p:nvSpPr>
        <p:spPr>
          <a:xfrm>
            <a:off x="213519" y="1179693"/>
            <a:ext cx="8788459" cy="1677382"/>
          </a:xfrm>
          <a:prstGeom prst="rect">
            <a:avLst/>
          </a:prstGeom>
        </p:spPr>
        <p:txBody>
          <a:bodyPr wrap="square">
            <a:spAutoFit/>
          </a:bodyPr>
          <a:lstStyle/>
          <a:p>
            <a:endParaRPr lang="en-US" dirty="0"/>
          </a:p>
          <a:p>
            <a:pPr marL="457200" indent="-457200">
              <a:buFont typeface="+mj-lt"/>
              <a:buAutoNum type="arabicPeriod"/>
            </a:pPr>
            <a:r>
              <a:rPr lang="en-US" sz="1800" dirty="0"/>
              <a:t>For FHA Case # Assigned Date </a:t>
            </a:r>
            <a:r>
              <a:rPr lang="en-US" sz="1800" b="1" dirty="0"/>
              <a:t>on or after</a:t>
            </a:r>
            <a:r>
              <a:rPr lang="en-US" sz="1800" dirty="0"/>
              <a:t> </a:t>
            </a:r>
            <a:r>
              <a:rPr lang="en-US" sz="1800" b="1" dirty="0"/>
              <a:t>9/19/17</a:t>
            </a:r>
            <a:r>
              <a:rPr lang="en-US" sz="1800" dirty="0"/>
              <a:t>, the following </a:t>
            </a:r>
            <a:r>
              <a:rPr lang="en-US" sz="1800" b="1" dirty="0"/>
              <a:t>Corporate Advance </a:t>
            </a:r>
            <a:r>
              <a:rPr lang="en-US" sz="1800" dirty="0"/>
              <a:t>transaction types will pay at </a:t>
            </a:r>
            <a:r>
              <a:rPr lang="en-US" sz="1800" u="sng" dirty="0"/>
              <a:t>2/3’s</a:t>
            </a:r>
            <a:r>
              <a:rPr lang="en-US" sz="1800" dirty="0"/>
              <a:t> of the HERMIT transaction amount on the claim.</a:t>
            </a:r>
          </a:p>
          <a:p>
            <a:pPr marL="457200" indent="-457200">
              <a:buFont typeface="+mj-lt"/>
              <a:buAutoNum type="arabicPeriod"/>
            </a:pPr>
            <a:endParaRPr lang="en-US" sz="1000" u="sng" dirty="0"/>
          </a:p>
          <a:p>
            <a:pPr marL="457200" indent="-457200">
              <a:buFont typeface="+mj-lt"/>
              <a:buAutoNum type="arabicPeriod"/>
            </a:pPr>
            <a:r>
              <a:rPr lang="en-US" sz="1800" dirty="0"/>
              <a:t>Applies to Claim Type 21, Claim Type 23 and Claim Type 24.</a:t>
            </a:r>
          </a:p>
          <a:p>
            <a:pPr marL="457200" indent="-457200">
              <a:buFont typeface="+mj-lt"/>
              <a:buAutoNum type="arabicPeriod"/>
            </a:pPr>
            <a:endParaRPr lang="en-US" sz="2000" dirty="0"/>
          </a:p>
        </p:txBody>
      </p:sp>
      <p:sp>
        <p:nvSpPr>
          <p:cNvPr id="7" name="TextBox 6">
            <a:extLst>
              <a:ext uri="{FF2B5EF4-FFF2-40B4-BE49-F238E27FC236}">
                <a16:creationId xmlns:a16="http://schemas.microsoft.com/office/drawing/2014/main" id="{0F838141-9FFB-4FD4-AF91-12F347733908}"/>
              </a:ext>
            </a:extLst>
          </p:cNvPr>
          <p:cNvSpPr txBox="1"/>
          <p:nvPr/>
        </p:nvSpPr>
        <p:spPr>
          <a:xfrm>
            <a:off x="808074" y="3041275"/>
            <a:ext cx="2227226" cy="2800767"/>
          </a:xfrm>
          <a:prstGeom prst="rect">
            <a:avLst/>
          </a:prstGeom>
          <a:noFill/>
        </p:spPr>
        <p:txBody>
          <a:bodyPr wrap="square" rtlCol="0">
            <a:spAutoFit/>
          </a:bodyPr>
          <a:lstStyle/>
          <a:p>
            <a:r>
              <a:rPr lang="en-US" sz="1600" dirty="0">
                <a:solidFill>
                  <a:schemeClr val="accent1"/>
                </a:solidFill>
              </a:rPr>
              <a:t>This table shows which Corporate Advance Expenses paid at FULL Amount OR paid at 2/3’s</a:t>
            </a:r>
          </a:p>
          <a:p>
            <a:endParaRPr lang="en-US" sz="1600" dirty="0">
              <a:solidFill>
                <a:schemeClr val="accent1"/>
              </a:solidFill>
            </a:endParaRPr>
          </a:p>
          <a:p>
            <a:r>
              <a:rPr lang="en-US" sz="1600" dirty="0">
                <a:solidFill>
                  <a:schemeClr val="accent1"/>
                </a:solidFill>
              </a:rPr>
              <a:t>Columns identify logic for both FHA Case # Assigned Date </a:t>
            </a:r>
            <a:r>
              <a:rPr lang="en-US" sz="1600" b="1" dirty="0">
                <a:solidFill>
                  <a:schemeClr val="accent1"/>
                </a:solidFill>
              </a:rPr>
              <a:t>before</a:t>
            </a:r>
            <a:r>
              <a:rPr lang="en-US" sz="1600" dirty="0">
                <a:solidFill>
                  <a:schemeClr val="accent1"/>
                </a:solidFill>
              </a:rPr>
              <a:t> </a:t>
            </a:r>
            <a:r>
              <a:rPr lang="en-US" sz="1600" b="1" dirty="0">
                <a:solidFill>
                  <a:schemeClr val="accent1"/>
                </a:solidFill>
              </a:rPr>
              <a:t>9/19/17</a:t>
            </a:r>
            <a:r>
              <a:rPr lang="en-US" sz="1600" dirty="0">
                <a:solidFill>
                  <a:schemeClr val="accent1"/>
                </a:solidFill>
              </a:rPr>
              <a:t> and FHA Case # Assigned date </a:t>
            </a:r>
            <a:r>
              <a:rPr lang="en-US" sz="1600" b="1" dirty="0">
                <a:solidFill>
                  <a:schemeClr val="accent1"/>
                </a:solidFill>
              </a:rPr>
              <a:t>on or after</a:t>
            </a:r>
            <a:r>
              <a:rPr lang="en-US" sz="1600" dirty="0">
                <a:solidFill>
                  <a:schemeClr val="accent1"/>
                </a:solidFill>
              </a:rPr>
              <a:t> </a:t>
            </a:r>
            <a:r>
              <a:rPr lang="en-US" sz="1600" b="1" dirty="0">
                <a:solidFill>
                  <a:schemeClr val="accent1"/>
                </a:solidFill>
              </a:rPr>
              <a:t>9/19/17</a:t>
            </a:r>
            <a:r>
              <a:rPr lang="en-US" sz="1600" dirty="0">
                <a:solidFill>
                  <a:schemeClr val="accent1"/>
                </a:solidFill>
              </a:rPr>
              <a:t>. </a:t>
            </a:r>
          </a:p>
        </p:txBody>
      </p:sp>
      <p:graphicFrame>
        <p:nvGraphicFramePr>
          <p:cNvPr id="6" name="Table 5">
            <a:extLst>
              <a:ext uri="{FF2B5EF4-FFF2-40B4-BE49-F238E27FC236}">
                <a16:creationId xmlns:a16="http://schemas.microsoft.com/office/drawing/2014/main" id="{5027F4FE-34FB-4D2A-BA0A-84578BBD6A51}"/>
              </a:ext>
            </a:extLst>
          </p:cNvPr>
          <p:cNvGraphicFramePr>
            <a:graphicFrameLocks noGrp="1"/>
          </p:cNvGraphicFramePr>
          <p:nvPr>
            <p:extLst>
              <p:ext uri="{D42A27DB-BD31-4B8C-83A1-F6EECF244321}">
                <p14:modId xmlns:p14="http://schemas.microsoft.com/office/powerpoint/2010/main" val="1132422757"/>
              </p:ext>
            </p:extLst>
          </p:nvPr>
        </p:nvGraphicFramePr>
        <p:xfrm>
          <a:off x="3035300" y="3089882"/>
          <a:ext cx="5706364" cy="3469723"/>
        </p:xfrm>
        <a:graphic>
          <a:graphicData uri="http://schemas.openxmlformats.org/drawingml/2006/table">
            <a:tbl>
              <a:tblPr/>
              <a:tblGrid>
                <a:gridCol w="2649657">
                  <a:extLst>
                    <a:ext uri="{9D8B030D-6E8A-4147-A177-3AD203B41FA5}">
                      <a16:colId xmlns:a16="http://schemas.microsoft.com/office/drawing/2014/main" val="3890865890"/>
                    </a:ext>
                  </a:extLst>
                </a:gridCol>
                <a:gridCol w="1538510">
                  <a:extLst>
                    <a:ext uri="{9D8B030D-6E8A-4147-A177-3AD203B41FA5}">
                      <a16:colId xmlns:a16="http://schemas.microsoft.com/office/drawing/2014/main" val="3956259675"/>
                    </a:ext>
                  </a:extLst>
                </a:gridCol>
                <a:gridCol w="1518197">
                  <a:extLst>
                    <a:ext uri="{9D8B030D-6E8A-4147-A177-3AD203B41FA5}">
                      <a16:colId xmlns:a16="http://schemas.microsoft.com/office/drawing/2014/main" val="3694872824"/>
                    </a:ext>
                  </a:extLst>
                </a:gridCol>
              </a:tblGrid>
              <a:tr h="249892">
                <a:tc>
                  <a:txBody>
                    <a:bodyPr/>
                    <a:lstStyle/>
                    <a:p>
                      <a:pPr algn="l" fontAlgn="ctr"/>
                      <a:r>
                        <a:rPr lang="en-US" sz="800" b="1" i="0" u="none" strike="noStrike" dirty="0">
                          <a:solidFill>
                            <a:srgbClr val="000000"/>
                          </a:solidFill>
                          <a:effectLst/>
                          <a:latin typeface="Arial" panose="020B0604020202020204" pitchFamily="34" charset="0"/>
                        </a:rPr>
                        <a:t>Corporate Advance - Section 305</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800" b="0" i="0" u="none" strike="noStrike" dirty="0">
                          <a:solidFill>
                            <a:srgbClr val="000000"/>
                          </a:solidFill>
                          <a:effectLst/>
                          <a:latin typeface="Arial" panose="020B0604020202020204" pitchFamily="34" charset="0"/>
                        </a:rPr>
                        <a:t>Loan with FHA Case # Assigned </a:t>
                      </a:r>
                      <a:r>
                        <a:rPr lang="en-US" sz="800" b="1" i="0" u="none" strike="noStrike" dirty="0">
                          <a:solidFill>
                            <a:srgbClr val="000000"/>
                          </a:solidFill>
                          <a:effectLst/>
                          <a:latin typeface="Arial" panose="020B0604020202020204" pitchFamily="34" charset="0"/>
                        </a:rPr>
                        <a:t>BEFORE</a:t>
                      </a:r>
                      <a:r>
                        <a:rPr lang="en-US" sz="800" b="0" i="0" u="none" strike="noStrike" dirty="0">
                          <a:solidFill>
                            <a:srgbClr val="000000"/>
                          </a:solidFill>
                          <a:effectLst/>
                          <a:latin typeface="Arial" panose="020B0604020202020204" pitchFamily="34" charset="0"/>
                        </a:rPr>
                        <a:t> </a:t>
                      </a:r>
                      <a:r>
                        <a:rPr lang="en-US" sz="800" b="1" i="0" u="none" strike="noStrike" dirty="0">
                          <a:solidFill>
                            <a:srgbClr val="000000"/>
                          </a:solidFill>
                          <a:effectLst/>
                          <a:latin typeface="Arial" panose="020B0604020202020204" pitchFamily="34" charset="0"/>
                        </a:rPr>
                        <a:t>9/19/17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800" b="0" i="0" u="none" strike="noStrike" dirty="0">
                          <a:solidFill>
                            <a:srgbClr val="000000"/>
                          </a:solidFill>
                          <a:effectLst/>
                          <a:latin typeface="Arial" panose="020B0604020202020204" pitchFamily="34" charset="0"/>
                        </a:rPr>
                        <a:t>Loan with FHA Case # Assigned </a:t>
                      </a:r>
                      <a:r>
                        <a:rPr lang="en-US" sz="800" b="1" i="0" u="none" strike="noStrike" dirty="0">
                          <a:solidFill>
                            <a:srgbClr val="000000"/>
                          </a:solidFill>
                          <a:effectLst/>
                          <a:latin typeface="Arial" panose="020B0604020202020204" pitchFamily="34" charset="0"/>
                        </a:rPr>
                        <a:t>ON or AFTER</a:t>
                      </a:r>
                      <a:r>
                        <a:rPr lang="en-US" sz="800" b="0" i="0" u="none" strike="noStrike" dirty="0">
                          <a:solidFill>
                            <a:srgbClr val="000000"/>
                          </a:solidFill>
                          <a:effectLst/>
                          <a:latin typeface="Arial" panose="020B0604020202020204" pitchFamily="34" charset="0"/>
                        </a:rPr>
                        <a:t> </a:t>
                      </a:r>
                      <a:r>
                        <a:rPr lang="en-US" sz="800" b="1" i="0" u="none" strike="noStrike" dirty="0">
                          <a:solidFill>
                            <a:srgbClr val="000000"/>
                          </a:solidFill>
                          <a:effectLst/>
                          <a:latin typeface="Arial" panose="020B0604020202020204" pitchFamily="34" charset="0"/>
                        </a:rPr>
                        <a:t>9/19/17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14644291"/>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Flood Insurance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133535"/>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Condominium Dues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536013"/>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Ground Rent</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21151"/>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Hazard Insurance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216941"/>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HOA Dues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629007"/>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Taxes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112769"/>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S305 - Utilities - Liens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873163"/>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S306 - Attorney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543749"/>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S306 - Other</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55524"/>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S306 - Repayment</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601319"/>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S306 - Trustee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315194"/>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S307 - Other</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803609"/>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S307 - Recording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199293"/>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S307 - Repayment</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820905"/>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S307 - Sheriff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738197"/>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S307 - Title Examination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190692"/>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S310 - Bnk Attorney Fees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65918"/>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S310 - Other</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512630"/>
                  </a:ext>
                </a:extLst>
              </a:tr>
              <a:tr h="169282">
                <a:tc>
                  <a:txBody>
                    <a:bodyPr/>
                    <a:lstStyle/>
                    <a:p>
                      <a:pPr algn="l" fontAlgn="ctr"/>
                      <a:r>
                        <a:rPr lang="en-US" sz="800" b="0" i="0" u="none" strike="noStrike" dirty="0">
                          <a:solidFill>
                            <a:srgbClr val="000000"/>
                          </a:solidFill>
                          <a:effectLst/>
                          <a:latin typeface="Arial" panose="020B0604020202020204" pitchFamily="34" charset="0"/>
                        </a:rPr>
                        <a:t>Corp Adv - S310 - Repayment</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4472C4"/>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ED7D31"/>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793451"/>
                  </a:ext>
                </a:extLst>
              </a:tr>
            </a:tbl>
          </a:graphicData>
        </a:graphic>
      </p:graphicFrame>
    </p:spTree>
    <p:extLst>
      <p:ext uri="{BB962C8B-B14F-4D97-AF65-F5344CB8AC3E}">
        <p14:creationId xmlns:p14="http://schemas.microsoft.com/office/powerpoint/2010/main" val="398944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#6 - New HERMIT Transaction Codes</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64887" y="1224093"/>
            <a:ext cx="8365196" cy="338007"/>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New HERMIT Corporate Advance Expense Transaction Codes </a:t>
            </a:r>
          </a:p>
          <a:p>
            <a:pPr>
              <a:buFont typeface="+mj-lt"/>
              <a:buAutoNum type="arabicPeriod"/>
            </a:pPr>
            <a:r>
              <a:rPr lang="en-US" sz="1700" dirty="0"/>
              <a:t>HERMIT allows </a:t>
            </a:r>
            <a:r>
              <a:rPr lang="en-US" sz="1700" b="1" dirty="0"/>
              <a:t>NEW</a:t>
            </a:r>
            <a:r>
              <a:rPr lang="en-US" sz="1700" dirty="0"/>
              <a:t> Transaction Codes noted below to be added to the loan balance. </a:t>
            </a:r>
          </a:p>
          <a:p>
            <a:pPr>
              <a:buFont typeface="+mj-lt"/>
              <a:buAutoNum type="arabicPeriod"/>
            </a:pPr>
            <a:r>
              <a:rPr lang="en-US" sz="1700" b="1" dirty="0"/>
              <a:t>NEW</a:t>
            </a:r>
            <a:r>
              <a:rPr lang="en-US" sz="1700" dirty="0"/>
              <a:t> Transaction Code: </a:t>
            </a:r>
            <a:r>
              <a:rPr lang="en-US" sz="1700" b="1" dirty="0">
                <a:solidFill>
                  <a:schemeClr val="accent1"/>
                </a:solidFill>
              </a:rPr>
              <a:t>Corp Adv – S305 Utilities – Liens</a:t>
            </a:r>
            <a:endParaRPr lang="en-US" sz="1700" dirty="0"/>
          </a:p>
          <a:p>
            <a:pPr>
              <a:buFont typeface="+mj-lt"/>
              <a:buAutoNum type="arabicPeriod"/>
            </a:pPr>
            <a:r>
              <a:rPr lang="en-US" sz="1700" dirty="0"/>
              <a:t>For FHA Case # Assigned Date </a:t>
            </a:r>
            <a:r>
              <a:rPr lang="en-US" sz="1700" b="1" dirty="0"/>
              <a:t>on or after 9/19/17</a:t>
            </a:r>
            <a:r>
              <a:rPr lang="en-US" sz="1700" dirty="0"/>
              <a:t>, </a:t>
            </a:r>
            <a:r>
              <a:rPr lang="en-US" sz="1700" b="1" dirty="0"/>
              <a:t>New</a:t>
            </a:r>
            <a:r>
              <a:rPr lang="en-US" sz="1700" dirty="0"/>
              <a:t> Transaction Code: </a:t>
            </a:r>
            <a:r>
              <a:rPr lang="en-US" sz="1700" b="1" dirty="0">
                <a:solidFill>
                  <a:schemeClr val="accent1"/>
                </a:solidFill>
              </a:rPr>
              <a:t>Corp Adv – S305 – Cash for Keys</a:t>
            </a:r>
            <a:r>
              <a:rPr lang="en-US" sz="1700" b="1" dirty="0"/>
              <a:t> </a:t>
            </a:r>
            <a:r>
              <a:rPr lang="en-US" sz="1700" dirty="0"/>
              <a:t>can be used to recover a “Cash for Keys” expense. “Cash for Keys” expense is capped at </a:t>
            </a:r>
            <a:r>
              <a:rPr lang="en-US" sz="1700" b="1" dirty="0"/>
              <a:t>$3,000.00 </a:t>
            </a:r>
            <a:r>
              <a:rPr lang="en-US" sz="1700" dirty="0"/>
              <a:t>and only permissible when a Loan is in a “Due &amp; Payable” sub-status condition.  </a:t>
            </a:r>
          </a:p>
          <a:p>
            <a:pPr>
              <a:buFont typeface="+mj-lt"/>
              <a:buAutoNum type="arabicPeriod"/>
            </a:pPr>
            <a:r>
              <a:rPr lang="en-US" sz="1700" dirty="0"/>
              <a:t>Both </a:t>
            </a:r>
            <a:r>
              <a:rPr lang="en-US" sz="1700" b="1" dirty="0"/>
              <a:t>NEW</a:t>
            </a:r>
            <a:r>
              <a:rPr lang="en-US" sz="1700" dirty="0"/>
              <a:t> Transaction Codes can be added into HERMIT via:</a:t>
            </a:r>
          </a:p>
          <a:p>
            <a:pPr lvl="1">
              <a:buFont typeface="+mj-lt"/>
              <a:buAutoNum type="arabicPeriod"/>
            </a:pPr>
            <a:r>
              <a:rPr lang="en-US" sz="1700" dirty="0"/>
              <a:t>HERMIT Transaction Page</a:t>
            </a:r>
          </a:p>
          <a:p>
            <a:pPr lvl="1">
              <a:buFont typeface="+mj-lt"/>
              <a:buAutoNum type="arabicPeriod"/>
            </a:pPr>
            <a:r>
              <a:rPr lang="en-US" sz="1700" dirty="0"/>
              <a:t>B2G Upload File</a:t>
            </a:r>
          </a:p>
          <a:p>
            <a:pPr lvl="1">
              <a:buFont typeface="+mj-lt"/>
              <a:buAutoNum type="arabicPeriod"/>
            </a:pPr>
            <a:r>
              <a:rPr lang="en-US" sz="1700" dirty="0"/>
              <a:t>Batch Servicer Transaction Page.</a:t>
            </a:r>
          </a:p>
          <a:p>
            <a:pPr marL="0" indent="0">
              <a:buNone/>
            </a:pPr>
            <a:r>
              <a:rPr lang="en-US" sz="1600" dirty="0">
                <a:solidFill>
                  <a:schemeClr val="accent1"/>
                </a:solidFill>
              </a:rPr>
              <a:t>NOTE</a:t>
            </a:r>
            <a:r>
              <a:rPr lang="en-US" sz="1600" dirty="0"/>
              <a:t>: The </a:t>
            </a:r>
            <a:r>
              <a:rPr lang="en-US" sz="1600" b="1" dirty="0"/>
              <a:t>Cash for Keys</a:t>
            </a:r>
            <a:r>
              <a:rPr lang="en-US" sz="1600" dirty="0"/>
              <a:t> transaction cannot be entered with an </a:t>
            </a:r>
            <a:r>
              <a:rPr lang="en-US" sz="1600" b="1" dirty="0"/>
              <a:t>Incurred Date </a:t>
            </a:r>
            <a:r>
              <a:rPr lang="en-US" sz="1600" dirty="0"/>
              <a:t>prior to the Due &amp; Payable date and also cannot be later than </a:t>
            </a:r>
            <a:r>
              <a:rPr lang="en-US" sz="1600" u="sng" dirty="0"/>
              <a:t>6 months from the Due &amp; Payable date. </a:t>
            </a:r>
          </a:p>
          <a:p>
            <a:pPr>
              <a:buFont typeface="+mj-lt"/>
              <a:buAutoNum type="arabicPeriod"/>
            </a:pPr>
            <a:endParaRPr lang="en-US" sz="16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22</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57924" y="6592453"/>
            <a:ext cx="7960834"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solidFill>
                  <a:schemeClr val="tx2"/>
                </a:solidFill>
              </a:rPr>
              <a:t> </a:t>
            </a:r>
            <a:r>
              <a:rPr lang="en-US" sz="1100" dirty="0"/>
              <a:t>206.129 Payment of claim (d) Amount of Payment. Acquisition and Sale of the Property (f) Deed in lieu of foreclosure </a:t>
            </a:r>
          </a:p>
          <a:p>
            <a:r>
              <a:rPr lang="en-US" sz="1100" dirty="0"/>
              <a:t>(ii) Cash for Keys.  (Page 7136)</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244112" y="995493"/>
            <a:ext cx="8788459" cy="984885"/>
          </a:xfrm>
          <a:prstGeom prst="rect">
            <a:avLst/>
          </a:prstGeom>
        </p:spPr>
        <p:txBody>
          <a:bodyPr wrap="square">
            <a:spAutoFit/>
          </a:bodyPr>
          <a:lstStyle/>
          <a:p>
            <a:endParaRPr lang="en-US" dirty="0"/>
          </a:p>
          <a:p>
            <a:pPr marL="457200" indent="-457200">
              <a:buFont typeface="+mj-lt"/>
              <a:buAutoNum type="arabicPeriod"/>
            </a:pPr>
            <a:endParaRPr lang="en-US" dirty="0">
              <a:solidFill>
                <a:srgbClr val="0000FF"/>
              </a:solidFill>
            </a:endParaRPr>
          </a:p>
          <a:p>
            <a:pPr marL="457200" indent="-457200">
              <a:buFont typeface="+mj-lt"/>
              <a:buAutoNum type="arabicPeriod"/>
            </a:pPr>
            <a:endParaRPr lang="en-US" sz="2000" dirty="0"/>
          </a:p>
        </p:txBody>
      </p:sp>
    </p:spTree>
    <p:extLst>
      <p:ext uri="{BB962C8B-B14F-4D97-AF65-F5344CB8AC3E}">
        <p14:creationId xmlns:p14="http://schemas.microsoft.com/office/powerpoint/2010/main" val="407757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#7 – Payment Due Date changes to IMIP and MMIP</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55743" y="1149928"/>
            <a:ext cx="8365196" cy="338007"/>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Late Charges and Penalty Interest changes if MIP Payment Due Dates are missed</a:t>
            </a:r>
          </a:p>
          <a:p>
            <a:pPr>
              <a:buFont typeface="+mj-lt"/>
              <a:buAutoNum type="arabicPeriod"/>
            </a:pPr>
            <a:r>
              <a:rPr lang="en-US" sz="1600" dirty="0"/>
              <a:t>For </a:t>
            </a:r>
            <a:r>
              <a:rPr lang="en-US" sz="1600" b="1" dirty="0"/>
              <a:t>all</a:t>
            </a:r>
            <a:r>
              <a:rPr lang="en-US" sz="1600" dirty="0"/>
              <a:t> FHA Case #s, the MIP collection </a:t>
            </a:r>
            <a:r>
              <a:rPr lang="en-US" sz="1600" b="1" dirty="0"/>
              <a:t>deadline</a:t>
            </a:r>
            <a:r>
              <a:rPr lang="en-US" sz="1600" dirty="0"/>
              <a:t> has changed effective </a:t>
            </a:r>
            <a:r>
              <a:rPr lang="en-US" sz="1600" b="1" dirty="0"/>
              <a:t>9/20/2017 </a:t>
            </a:r>
            <a:r>
              <a:rPr lang="en-US" sz="1600" dirty="0"/>
              <a:t>(one day after the 5.4 HERMIT system release).</a:t>
            </a:r>
          </a:p>
          <a:p>
            <a:pPr>
              <a:buFont typeface="+mj-lt"/>
              <a:buAutoNum type="arabicPeriod"/>
            </a:pPr>
            <a:r>
              <a:rPr lang="en-US" sz="1600" u="sng" dirty="0"/>
              <a:t>Initial MIP</a:t>
            </a:r>
            <a:r>
              <a:rPr lang="en-US" sz="1600" dirty="0"/>
              <a:t> - Payment is now due </a:t>
            </a:r>
            <a:r>
              <a:rPr lang="en-US" sz="1600" b="1" dirty="0"/>
              <a:t>20 calendar days</a:t>
            </a:r>
            <a:r>
              <a:rPr lang="en-US" sz="1600" dirty="0"/>
              <a:t> from the </a:t>
            </a:r>
            <a:r>
              <a:rPr lang="en-US" sz="1600" b="1" dirty="0"/>
              <a:t>Closing Date </a:t>
            </a:r>
            <a:r>
              <a:rPr lang="en-US" sz="1600" dirty="0"/>
              <a:t>(in HERMIT Loan Details screen) and a </a:t>
            </a:r>
            <a:r>
              <a:rPr lang="en-US" sz="1600" b="1" dirty="0"/>
              <a:t>Late Charge </a:t>
            </a:r>
            <a:r>
              <a:rPr lang="en-US" sz="1600" dirty="0"/>
              <a:t>is assessed on calendar day 21.</a:t>
            </a:r>
          </a:p>
          <a:p>
            <a:pPr>
              <a:buFont typeface="+mj-lt"/>
              <a:buAutoNum type="arabicPeriod"/>
            </a:pPr>
            <a:r>
              <a:rPr lang="en-US" sz="1600" u="sng" dirty="0"/>
              <a:t>Initial MIP</a:t>
            </a:r>
            <a:r>
              <a:rPr lang="en-US" sz="1600" dirty="0"/>
              <a:t> - Payment is now due </a:t>
            </a:r>
            <a:r>
              <a:rPr lang="en-US" sz="1600" b="1" dirty="0"/>
              <a:t>20 calendar days</a:t>
            </a:r>
            <a:r>
              <a:rPr lang="en-US" sz="1600" dirty="0"/>
              <a:t> from the </a:t>
            </a:r>
            <a:r>
              <a:rPr lang="en-US" sz="1600" b="1" dirty="0"/>
              <a:t>Closing Date </a:t>
            </a:r>
            <a:r>
              <a:rPr lang="en-US" sz="1600" dirty="0"/>
              <a:t>(in HERMIT Loan Details screen) and </a:t>
            </a:r>
            <a:r>
              <a:rPr lang="en-US" sz="1600" b="1" dirty="0"/>
              <a:t>Penalty Interest </a:t>
            </a:r>
            <a:r>
              <a:rPr lang="en-US" sz="1600" dirty="0"/>
              <a:t>will start accruing each</a:t>
            </a:r>
            <a:r>
              <a:rPr lang="en-US" sz="1600" b="1" dirty="0"/>
              <a:t> </a:t>
            </a:r>
            <a:r>
              <a:rPr lang="en-US" sz="1600" dirty="0"/>
              <a:t>calendar day starting on day 21 until paid. </a:t>
            </a:r>
          </a:p>
          <a:p>
            <a:pPr>
              <a:buFont typeface="+mj-lt"/>
              <a:buAutoNum type="arabicPeriod"/>
            </a:pPr>
            <a:r>
              <a:rPr lang="en-US" sz="1600" u="sng" dirty="0"/>
              <a:t>Monthly MIP</a:t>
            </a:r>
            <a:r>
              <a:rPr lang="en-US" sz="1600" dirty="0"/>
              <a:t> - Payment is now due </a:t>
            </a:r>
            <a:r>
              <a:rPr lang="en-US" sz="1600" b="1" dirty="0"/>
              <a:t>6</a:t>
            </a:r>
            <a:r>
              <a:rPr lang="en-US" sz="1600" dirty="0"/>
              <a:t> </a:t>
            </a:r>
            <a:r>
              <a:rPr lang="en-US" sz="1600" b="1" dirty="0"/>
              <a:t>calendar days</a:t>
            </a:r>
            <a:r>
              <a:rPr lang="en-US" sz="1600" dirty="0"/>
              <a:t> from the “First Business</a:t>
            </a:r>
            <a:r>
              <a:rPr lang="en-US" sz="1600" dirty="0">
                <a:solidFill>
                  <a:srgbClr val="0000FF"/>
                </a:solidFill>
              </a:rPr>
              <a:t> </a:t>
            </a:r>
            <a:r>
              <a:rPr lang="en-US" sz="1600" dirty="0"/>
              <a:t>Day of the Month”.  A </a:t>
            </a:r>
            <a:r>
              <a:rPr lang="en-US" sz="1600" b="1" dirty="0"/>
              <a:t>Late Charge </a:t>
            </a:r>
            <a:r>
              <a:rPr lang="en-US" sz="1600" dirty="0"/>
              <a:t>is assessed if more than 6 calendar days after the “First Business</a:t>
            </a:r>
            <a:r>
              <a:rPr lang="en-US" sz="1600" dirty="0">
                <a:solidFill>
                  <a:srgbClr val="0000FF"/>
                </a:solidFill>
              </a:rPr>
              <a:t> </a:t>
            </a:r>
            <a:r>
              <a:rPr lang="en-US" sz="1600" dirty="0"/>
              <a:t>Day of the Month”. </a:t>
            </a:r>
            <a:endParaRPr lang="en-US" sz="1600" dirty="0">
              <a:solidFill>
                <a:srgbClr val="0000FF"/>
              </a:solidFill>
              <a:highlight>
                <a:srgbClr val="FFFF00"/>
              </a:highlight>
            </a:endParaRPr>
          </a:p>
          <a:p>
            <a:pPr>
              <a:buFont typeface="+mj-lt"/>
              <a:buAutoNum type="arabicPeriod"/>
            </a:pPr>
            <a:r>
              <a:rPr lang="en-US" sz="1600" u="sng" dirty="0"/>
              <a:t>Monthly MIP</a:t>
            </a:r>
            <a:r>
              <a:rPr lang="en-US" sz="1600" dirty="0"/>
              <a:t> - Payment is now due </a:t>
            </a:r>
            <a:r>
              <a:rPr lang="en-US" sz="1600" b="1" dirty="0"/>
              <a:t>6</a:t>
            </a:r>
            <a:r>
              <a:rPr lang="en-US" sz="1600" dirty="0"/>
              <a:t> </a:t>
            </a:r>
            <a:r>
              <a:rPr lang="en-US" sz="1600" b="1" dirty="0"/>
              <a:t>calendar days</a:t>
            </a:r>
            <a:r>
              <a:rPr lang="en-US" sz="1600" dirty="0"/>
              <a:t> from the “First Business</a:t>
            </a:r>
            <a:r>
              <a:rPr lang="en-US" sz="1600" dirty="0">
                <a:solidFill>
                  <a:srgbClr val="0000FF"/>
                </a:solidFill>
              </a:rPr>
              <a:t> </a:t>
            </a:r>
            <a:r>
              <a:rPr lang="en-US" sz="1600" dirty="0"/>
              <a:t>Day of the Month” and </a:t>
            </a:r>
            <a:r>
              <a:rPr lang="en-US" sz="1600" b="1" dirty="0"/>
              <a:t>Penalty Interest </a:t>
            </a:r>
            <a:r>
              <a:rPr lang="en-US" sz="1600" dirty="0"/>
              <a:t>will start accruing each calendar day starting on “the 7</a:t>
            </a:r>
            <a:r>
              <a:rPr lang="en-US" sz="1600" baseline="30000" dirty="0"/>
              <a:t>th</a:t>
            </a:r>
            <a:r>
              <a:rPr lang="en-US" sz="1600" dirty="0"/>
              <a:t> calendar day from the 1</a:t>
            </a:r>
            <a:r>
              <a:rPr lang="en-US" sz="1600" baseline="30000" dirty="0"/>
              <a:t>st</a:t>
            </a:r>
            <a:r>
              <a:rPr lang="en-US" sz="1600" dirty="0"/>
              <a:t> business day” until PAID. </a:t>
            </a:r>
          </a:p>
          <a:p>
            <a:pPr>
              <a:buFont typeface="+mj-lt"/>
              <a:buAutoNum type="arabicPeriod"/>
            </a:pPr>
            <a:r>
              <a:rPr lang="en-US" sz="1600" u="sng" dirty="0"/>
              <a:t>Monthly MIP</a:t>
            </a:r>
            <a:r>
              <a:rPr lang="en-US" sz="1600" dirty="0"/>
              <a:t> - Transaction Adjustments - </a:t>
            </a:r>
            <a:r>
              <a:rPr lang="en-US" sz="1600" b="1" dirty="0"/>
              <a:t>Late Charge </a:t>
            </a:r>
            <a:r>
              <a:rPr lang="en-US" sz="1600" dirty="0"/>
              <a:t>and </a:t>
            </a:r>
            <a:r>
              <a:rPr lang="en-US" sz="1600" b="1" dirty="0"/>
              <a:t>Penalty Interest </a:t>
            </a:r>
            <a:r>
              <a:rPr lang="en-US" sz="1600" dirty="0"/>
              <a:t>will be collected when a transaction is backdated by more than 6 calendar days and </a:t>
            </a:r>
            <a:r>
              <a:rPr lang="en-US" sz="1600" b="1" dirty="0"/>
              <a:t>crosses a prior month end</a:t>
            </a:r>
            <a:r>
              <a:rPr lang="en-US" sz="1600" dirty="0"/>
              <a:t>.</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23</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3892412" cy="261610"/>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 </a:t>
            </a:r>
            <a:r>
              <a:rPr lang="en-US" sz="1100" dirty="0"/>
              <a:t>206.113 Late Charge and interest. (Page 7133)</a:t>
            </a:r>
          </a:p>
        </p:txBody>
      </p:sp>
      <p:sp>
        <p:nvSpPr>
          <p:cNvPr id="10" name="Rectangle 9">
            <a:extLst>
              <a:ext uri="{FF2B5EF4-FFF2-40B4-BE49-F238E27FC236}">
                <a16:creationId xmlns:a16="http://schemas.microsoft.com/office/drawing/2014/main" id="{1280E9F8-5EFE-4724-8054-56A9C09D89DF}"/>
              </a:ext>
            </a:extLst>
          </p:cNvPr>
          <p:cNvSpPr/>
          <p:nvPr/>
        </p:nvSpPr>
        <p:spPr>
          <a:xfrm>
            <a:off x="244112" y="995493"/>
            <a:ext cx="8788459" cy="984885"/>
          </a:xfrm>
          <a:prstGeom prst="rect">
            <a:avLst/>
          </a:prstGeom>
        </p:spPr>
        <p:txBody>
          <a:bodyPr wrap="square">
            <a:spAutoFit/>
          </a:bodyPr>
          <a:lstStyle/>
          <a:p>
            <a:endParaRPr lang="en-US" dirty="0"/>
          </a:p>
          <a:p>
            <a:pPr marL="457200" indent="-457200">
              <a:buFont typeface="+mj-lt"/>
              <a:buAutoNum type="arabicPeriod"/>
            </a:pPr>
            <a:endParaRPr lang="en-US" dirty="0">
              <a:solidFill>
                <a:srgbClr val="0000FF"/>
              </a:solidFill>
            </a:endParaRPr>
          </a:p>
          <a:p>
            <a:pPr marL="457200" indent="-457200">
              <a:buFont typeface="+mj-lt"/>
              <a:buAutoNum type="arabicPeriod"/>
            </a:pPr>
            <a:endParaRPr lang="en-US" sz="2000" dirty="0"/>
          </a:p>
        </p:txBody>
      </p:sp>
    </p:spTree>
    <p:extLst>
      <p:ext uri="{BB962C8B-B14F-4D97-AF65-F5344CB8AC3E}">
        <p14:creationId xmlns:p14="http://schemas.microsoft.com/office/powerpoint/2010/main" val="401863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Auto Curtailment – General Information</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55743" y="1149928"/>
            <a:ext cx="8365196" cy="338007"/>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The remaining slides cover HERMIT auto-curtailment</a:t>
            </a:r>
          </a:p>
          <a:p>
            <a:pPr marL="0" indent="0">
              <a:buNone/>
            </a:pPr>
            <a:r>
              <a:rPr lang="en-US" sz="2400" dirty="0"/>
              <a:t>General auto curtailment information </a:t>
            </a:r>
          </a:p>
          <a:p>
            <a:pPr>
              <a:buFont typeface="+mj-lt"/>
              <a:buAutoNum type="arabicPeriod"/>
            </a:pPr>
            <a:r>
              <a:rPr lang="en-US" sz="1800" dirty="0"/>
              <a:t>Curtailment only applies to Debenture Interest (DBI).  Note Interest is not curtailed even when the curtailment date is before the start date of DBI.  If the date of curtailment is before the start date of DBI, Note Interest will still be included in Block #17, and no DBI will be paid on the claim.</a:t>
            </a:r>
          </a:p>
          <a:p>
            <a:pPr>
              <a:buFont typeface="+mj-lt"/>
              <a:buAutoNum type="arabicPeriod"/>
            </a:pPr>
            <a:r>
              <a:rPr lang="en-US" sz="1800" dirty="0"/>
              <a:t>Each Curtailment event may have an Effective Date which depends on one of the following: </a:t>
            </a:r>
          </a:p>
          <a:p>
            <a:pPr lvl="1">
              <a:buFont typeface="+mj-lt"/>
              <a:buAutoNum type="alphaLcParenR"/>
            </a:pPr>
            <a:r>
              <a:rPr lang="en-US" sz="1800" dirty="0"/>
              <a:t>FHA Case # Assigned Date</a:t>
            </a:r>
          </a:p>
          <a:p>
            <a:pPr lvl="1">
              <a:buFont typeface="+mj-lt"/>
              <a:buAutoNum type="alphaLcParenR"/>
            </a:pPr>
            <a:r>
              <a:rPr lang="en-US" sz="1800" dirty="0"/>
              <a:t>Due &amp; Payable Date</a:t>
            </a:r>
          </a:p>
          <a:p>
            <a:pPr lvl="1">
              <a:buFont typeface="+mj-lt"/>
              <a:buAutoNum type="alphaLcParenR"/>
            </a:pPr>
            <a:r>
              <a:rPr lang="en-US" sz="1800" dirty="0"/>
              <a:t>Death Date</a:t>
            </a:r>
          </a:p>
          <a:p>
            <a:pPr lvl="1">
              <a:buFont typeface="+mj-lt"/>
              <a:buAutoNum type="alphaLcParenR"/>
            </a:pPr>
            <a:r>
              <a:rPr lang="en-US" sz="1800" dirty="0"/>
              <a:t>Default Date</a:t>
            </a:r>
          </a:p>
          <a:p>
            <a:pPr>
              <a:buFont typeface="+mj-lt"/>
              <a:buAutoNum type="arabicPeriod"/>
            </a:pPr>
            <a:r>
              <a:rPr lang="en-US" sz="1800" dirty="0"/>
              <a:t>The Curtailment Message is displayed in the “HUD Comments, if any” section in Part B of the claim form and on the “Comments” section of the AOP.</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24</a:t>
            </a:fld>
            <a:endParaRPr lang="en-US" dirty="0"/>
          </a:p>
        </p:txBody>
      </p:sp>
      <p:sp>
        <p:nvSpPr>
          <p:cNvPr id="10" name="Rectangle 9">
            <a:extLst>
              <a:ext uri="{FF2B5EF4-FFF2-40B4-BE49-F238E27FC236}">
                <a16:creationId xmlns:a16="http://schemas.microsoft.com/office/drawing/2014/main" id="{1280E9F8-5EFE-4724-8054-56A9C09D89DF}"/>
              </a:ext>
            </a:extLst>
          </p:cNvPr>
          <p:cNvSpPr/>
          <p:nvPr/>
        </p:nvSpPr>
        <p:spPr>
          <a:xfrm>
            <a:off x="244112" y="995493"/>
            <a:ext cx="8788459" cy="984885"/>
          </a:xfrm>
          <a:prstGeom prst="rect">
            <a:avLst/>
          </a:prstGeom>
        </p:spPr>
        <p:txBody>
          <a:bodyPr wrap="square">
            <a:spAutoFit/>
          </a:bodyPr>
          <a:lstStyle/>
          <a:p>
            <a:endParaRPr lang="en-US" dirty="0"/>
          </a:p>
          <a:p>
            <a:pPr marL="457200" indent="-457200">
              <a:buFont typeface="+mj-lt"/>
              <a:buAutoNum type="arabicPeriod"/>
            </a:pPr>
            <a:endParaRPr lang="en-US" dirty="0">
              <a:solidFill>
                <a:srgbClr val="0000FF"/>
              </a:solidFill>
            </a:endParaRPr>
          </a:p>
          <a:p>
            <a:pPr marL="457200" indent="-457200">
              <a:buFont typeface="+mj-lt"/>
              <a:buAutoNum type="arabicPeriod"/>
            </a:pPr>
            <a:endParaRPr lang="en-US" sz="2000" dirty="0"/>
          </a:p>
        </p:txBody>
      </p:sp>
    </p:spTree>
    <p:extLst>
      <p:ext uri="{BB962C8B-B14F-4D97-AF65-F5344CB8AC3E}">
        <p14:creationId xmlns:p14="http://schemas.microsoft.com/office/powerpoint/2010/main" val="403868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7" y="156858"/>
            <a:ext cx="9180937" cy="810060"/>
          </a:xfrm>
        </p:spPr>
        <p:txBody>
          <a:bodyPr/>
          <a:lstStyle/>
          <a:p>
            <a:r>
              <a:rPr lang="en-US" sz="2800" dirty="0"/>
              <a:t>#8 – Auto Curtailment – Notification to HUD of Default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19725" y="1167118"/>
            <a:ext cx="8638550" cy="587105"/>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HUD of Default for D&amp;P </a:t>
            </a:r>
            <a:r>
              <a:rPr lang="en-US" sz="1600" b="1" i="1" u="sng" dirty="0">
                <a:solidFill>
                  <a:schemeClr val="accent1"/>
                </a:solidFill>
                <a:latin typeface="Times New Roman" panose="02020603050405020304" pitchFamily="18" charset="0"/>
                <a:cs typeface="Times New Roman" panose="02020603050405020304" pitchFamily="18" charset="0"/>
              </a:rPr>
              <a:t>with</a:t>
            </a:r>
            <a:r>
              <a:rPr lang="en-US" sz="1600" i="1" dirty="0">
                <a:solidFill>
                  <a:schemeClr val="accent1"/>
                </a:solidFill>
                <a:latin typeface="Times New Roman" panose="02020603050405020304" pitchFamily="18" charset="0"/>
                <a:cs typeface="Times New Roman" panose="02020603050405020304" pitchFamily="18" charset="0"/>
              </a:rPr>
              <a:t> HUD Approval must be within 30 days of Default Event</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25</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596130" cy="600164"/>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206.125(a)(1).</a:t>
            </a:r>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138877" y="1599991"/>
            <a:ext cx="8919398" cy="3139321"/>
          </a:xfrm>
          <a:prstGeom prst="rect">
            <a:avLst/>
          </a:prstGeom>
        </p:spPr>
        <p:txBody>
          <a:bodyPr wrap="square">
            <a:spAutoFit/>
          </a:bodyPr>
          <a:lstStyle/>
          <a:p>
            <a:pPr marL="457200" indent="-457200">
              <a:buFont typeface="+mj-lt"/>
              <a:buAutoNum type="arabicPeriod"/>
            </a:pPr>
            <a:r>
              <a:rPr lang="en-US" sz="1800" dirty="0"/>
              <a:t>For loans with a D&amp;P </a:t>
            </a:r>
            <a:r>
              <a:rPr lang="en-US" sz="1800" b="1" dirty="0"/>
              <a:t>Due Date on or after 7/1/15</a:t>
            </a:r>
            <a:r>
              <a:rPr lang="en-US" sz="1800" dirty="0"/>
              <a:t>, (Effective Date of ML 2015-10), </a:t>
            </a:r>
            <a:r>
              <a:rPr lang="en-US" sz="1800" b="1" dirty="0"/>
              <a:t>Notification to HUD of Default</a:t>
            </a:r>
            <a:r>
              <a:rPr lang="en-US" sz="1800" dirty="0"/>
              <a:t> for D&amp;P </a:t>
            </a:r>
            <a:r>
              <a:rPr lang="en-US" sz="1800" b="1" dirty="0"/>
              <a:t>with</a:t>
            </a:r>
            <a:r>
              <a:rPr lang="en-US" sz="1800" dirty="0"/>
              <a:t> HUD Approval </a:t>
            </a:r>
            <a:r>
              <a:rPr lang="en-US" sz="1800" u="sng" dirty="0"/>
              <a:t>must be within 30 days of Default.</a:t>
            </a:r>
          </a:p>
          <a:p>
            <a:pPr marL="457200" indent="-457200">
              <a:buFont typeface="+mj-lt"/>
              <a:buAutoNum type="arabicPeriod"/>
            </a:pPr>
            <a:endParaRPr lang="en-US" sz="1800" u="sng" dirty="0"/>
          </a:p>
          <a:p>
            <a:pPr marL="457200" indent="-457200">
              <a:buFont typeface="+mj-lt"/>
              <a:buAutoNum type="arabicPeriod"/>
            </a:pPr>
            <a:r>
              <a:rPr lang="en-US" sz="1800" dirty="0"/>
              <a:t>HERMIT will “auto-curtail” Claim Type 21 or Claim Type 23 if “HUD is NOT notified of a default within 30 days” which translates to the HERMIT </a:t>
            </a:r>
            <a:r>
              <a:rPr lang="en-US" sz="1800" b="1" dirty="0"/>
              <a:t>D&amp;P with HUD Approval </a:t>
            </a:r>
            <a:r>
              <a:rPr lang="en-US" sz="1800" dirty="0"/>
              <a:t>timeline MUST be </a:t>
            </a:r>
            <a:r>
              <a:rPr lang="en-US" sz="1800" b="1" dirty="0"/>
              <a:t>setup/created </a:t>
            </a:r>
            <a:r>
              <a:rPr lang="en-US" sz="1800" dirty="0"/>
              <a:t>within 30 days of the </a:t>
            </a:r>
            <a:r>
              <a:rPr lang="en-US" sz="1800" b="1" dirty="0"/>
              <a:t>Default Date </a:t>
            </a:r>
            <a:r>
              <a:rPr lang="en-US" sz="1800" dirty="0"/>
              <a:t>to avoid curtailment. </a:t>
            </a:r>
          </a:p>
          <a:p>
            <a:pPr marL="457200" indent="-457200">
              <a:buFont typeface="+mj-lt"/>
              <a:buAutoNum type="arabicPeriod"/>
            </a:pPr>
            <a:endParaRPr lang="en-US" sz="1800" dirty="0"/>
          </a:p>
          <a:p>
            <a:pPr marL="457200" indent="-457200">
              <a:buFont typeface="+mj-lt"/>
              <a:buAutoNum type="arabicPeriod"/>
            </a:pPr>
            <a:r>
              <a:rPr lang="en-US" sz="1800" dirty="0"/>
              <a:t>If curtailed for this reason, the </a:t>
            </a:r>
            <a:r>
              <a:rPr lang="en-US" sz="1800" b="1" dirty="0"/>
              <a:t>Debenture Interest End Date </a:t>
            </a:r>
            <a:r>
              <a:rPr lang="en-US" sz="1800" dirty="0"/>
              <a:t>will be set to the Servicing Management page’s </a:t>
            </a:r>
            <a:r>
              <a:rPr lang="en-US" sz="1800" b="1" dirty="0"/>
              <a:t>Default Date + 30 Days</a:t>
            </a:r>
            <a:r>
              <a:rPr lang="en-US" sz="1800" dirty="0"/>
              <a:t>. </a:t>
            </a:r>
          </a:p>
          <a:p>
            <a:pPr marL="457200" indent="-457200">
              <a:buFont typeface="+mj-lt"/>
              <a:buAutoNum type="arabicPeriod"/>
            </a:pPr>
            <a:endParaRPr lang="en-US" sz="1800" dirty="0"/>
          </a:p>
        </p:txBody>
      </p:sp>
      <p:pic>
        <p:nvPicPr>
          <p:cNvPr id="6" name="Picture 5">
            <a:extLst>
              <a:ext uri="{FF2B5EF4-FFF2-40B4-BE49-F238E27FC236}">
                <a16:creationId xmlns:a16="http://schemas.microsoft.com/office/drawing/2014/main" id="{23684AF6-D6B1-4DA2-9769-9BCA08AC7979}"/>
              </a:ext>
            </a:extLst>
          </p:cNvPr>
          <p:cNvPicPr>
            <a:picLocks noChangeAspect="1"/>
          </p:cNvPicPr>
          <p:nvPr/>
        </p:nvPicPr>
        <p:blipFill>
          <a:blip r:embed="rId2"/>
          <a:stretch>
            <a:fillRect/>
          </a:stretch>
        </p:blipFill>
        <p:spPr>
          <a:xfrm>
            <a:off x="820136" y="5057011"/>
            <a:ext cx="7885714" cy="1504762"/>
          </a:xfrm>
          <a:prstGeom prst="rect">
            <a:avLst/>
          </a:prstGeom>
        </p:spPr>
      </p:pic>
      <p:sp>
        <p:nvSpPr>
          <p:cNvPr id="7" name="TextBox 6">
            <a:extLst>
              <a:ext uri="{FF2B5EF4-FFF2-40B4-BE49-F238E27FC236}">
                <a16:creationId xmlns:a16="http://schemas.microsoft.com/office/drawing/2014/main" id="{59171769-F957-4B83-84BC-E5B235DA0D15}"/>
              </a:ext>
            </a:extLst>
          </p:cNvPr>
          <p:cNvSpPr txBox="1"/>
          <p:nvPr/>
        </p:nvSpPr>
        <p:spPr>
          <a:xfrm>
            <a:off x="603367" y="4565576"/>
            <a:ext cx="8129564"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Notification Date (Create Date) is </a:t>
            </a:r>
            <a:r>
              <a:rPr lang="en-US" sz="1600" b="1" dirty="0"/>
              <a:t>not</a:t>
            </a:r>
            <a:r>
              <a:rPr lang="en-US" sz="1600" dirty="0"/>
              <a:t> within 30 days of the Default Date. </a:t>
            </a:r>
          </a:p>
        </p:txBody>
      </p:sp>
    </p:spTree>
    <p:extLst>
      <p:ext uri="{BB962C8B-B14F-4D97-AF65-F5344CB8AC3E}">
        <p14:creationId xmlns:p14="http://schemas.microsoft.com/office/powerpoint/2010/main" val="400185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138877" y="128283"/>
            <a:ext cx="9309923" cy="810060"/>
          </a:xfrm>
        </p:spPr>
        <p:txBody>
          <a:bodyPr/>
          <a:lstStyle/>
          <a:p>
            <a:r>
              <a:rPr lang="en-US" sz="2800" dirty="0"/>
              <a:t>#9 – Auto Curtailment – Notification to HUD of Default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331332" y="1087714"/>
            <a:ext cx="8712083" cy="810060"/>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HUD of Default for D&amp;P </a:t>
            </a:r>
            <a:r>
              <a:rPr lang="en-US" sz="1600" b="1" i="1" dirty="0">
                <a:solidFill>
                  <a:schemeClr val="accent1"/>
                </a:solidFill>
                <a:latin typeface="Times New Roman" panose="02020603050405020304" pitchFamily="18" charset="0"/>
                <a:cs typeface="Times New Roman" panose="02020603050405020304" pitchFamily="18" charset="0"/>
              </a:rPr>
              <a:t>w/o</a:t>
            </a:r>
            <a:r>
              <a:rPr lang="en-US" sz="1600" i="1" dirty="0">
                <a:solidFill>
                  <a:schemeClr val="accent1"/>
                </a:solidFill>
                <a:latin typeface="Times New Roman" panose="02020603050405020304" pitchFamily="18" charset="0"/>
                <a:cs typeface="Times New Roman" panose="02020603050405020304" pitchFamily="18" charset="0"/>
              </a:rPr>
              <a:t> HUD Approval must be within 60 days of Death (without a death extension)</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26</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596130" cy="261610"/>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206.125(a)(1).</a:t>
            </a:r>
          </a:p>
        </p:txBody>
      </p:sp>
      <p:sp>
        <p:nvSpPr>
          <p:cNvPr id="10" name="Rectangle 9">
            <a:extLst>
              <a:ext uri="{FF2B5EF4-FFF2-40B4-BE49-F238E27FC236}">
                <a16:creationId xmlns:a16="http://schemas.microsoft.com/office/drawing/2014/main" id="{1280E9F8-5EFE-4724-8054-56A9C09D89DF}"/>
              </a:ext>
            </a:extLst>
          </p:cNvPr>
          <p:cNvSpPr/>
          <p:nvPr/>
        </p:nvSpPr>
        <p:spPr>
          <a:xfrm>
            <a:off x="138877" y="1676118"/>
            <a:ext cx="8862248" cy="3447098"/>
          </a:xfrm>
          <a:prstGeom prst="rect">
            <a:avLst/>
          </a:prstGeom>
        </p:spPr>
        <p:txBody>
          <a:bodyPr wrap="square">
            <a:spAutoFit/>
          </a:bodyPr>
          <a:lstStyle/>
          <a:p>
            <a:pPr marL="457200" indent="-457200">
              <a:buFont typeface="+mj-lt"/>
              <a:buAutoNum type="arabicPeriod"/>
            </a:pPr>
            <a:r>
              <a:rPr lang="en-US" sz="1800" dirty="0"/>
              <a:t>For loans with a </a:t>
            </a:r>
            <a:r>
              <a:rPr lang="en-US" sz="1800" b="1" dirty="0"/>
              <a:t>Death</a:t>
            </a:r>
            <a:r>
              <a:rPr lang="en-US" sz="1800" dirty="0"/>
              <a:t> </a:t>
            </a:r>
            <a:r>
              <a:rPr lang="en-US" sz="1800" b="1" dirty="0"/>
              <a:t>Date</a:t>
            </a:r>
            <a:r>
              <a:rPr lang="en-US" sz="1800" dirty="0"/>
              <a:t> </a:t>
            </a:r>
            <a:r>
              <a:rPr lang="en-US" sz="1800" b="1" dirty="0"/>
              <a:t>on or after 7/1/15</a:t>
            </a:r>
            <a:r>
              <a:rPr lang="en-US" sz="1800" dirty="0"/>
              <a:t>, (Effective Date of ML 2015-10), </a:t>
            </a:r>
            <a:r>
              <a:rPr lang="en-US" sz="1800" b="1" dirty="0"/>
              <a:t>Notification to HUD of Default </a:t>
            </a:r>
            <a:r>
              <a:rPr lang="en-US" sz="1800" dirty="0"/>
              <a:t>for D&amp;P </a:t>
            </a:r>
            <a:r>
              <a:rPr lang="en-US" sz="1800" b="1" dirty="0"/>
              <a:t>w/o</a:t>
            </a:r>
            <a:r>
              <a:rPr lang="en-US" sz="1800" dirty="0"/>
              <a:t> HUD Approval </a:t>
            </a:r>
            <a:r>
              <a:rPr lang="en-US" sz="1800" u="sng" dirty="0"/>
              <a:t>must be within 60 days of Death Date.</a:t>
            </a:r>
          </a:p>
          <a:p>
            <a:pPr marL="457200" indent="-457200">
              <a:buFont typeface="+mj-lt"/>
              <a:buAutoNum type="arabicPeriod"/>
            </a:pPr>
            <a:endParaRPr lang="en-US" sz="1000" dirty="0"/>
          </a:p>
          <a:p>
            <a:pPr marL="457200" indent="-457200">
              <a:buFont typeface="+mj-lt"/>
              <a:buAutoNum type="arabicPeriod"/>
            </a:pPr>
            <a:r>
              <a:rPr lang="en-US" sz="1800" dirty="0"/>
              <a:t>HERMIT will “auto-curtail” Claim Type 21 or Claim Type 23 if “</a:t>
            </a:r>
            <a:r>
              <a:rPr lang="en-US" sz="1800" i="1" dirty="0"/>
              <a:t>HUD is not notified of a default within 60 days of Death Date</a:t>
            </a:r>
            <a:r>
              <a:rPr lang="en-US" sz="1800" dirty="0"/>
              <a:t>” which translates to the HERMIT </a:t>
            </a:r>
            <a:r>
              <a:rPr lang="en-US" sz="1800" b="1" dirty="0"/>
              <a:t>D&amp;P w/o HUD Approval </a:t>
            </a:r>
            <a:r>
              <a:rPr lang="en-US" sz="1800" dirty="0"/>
              <a:t>timeline must be </a:t>
            </a:r>
            <a:r>
              <a:rPr lang="en-US" sz="1800" b="1" dirty="0"/>
              <a:t>setup/created </a:t>
            </a:r>
            <a:r>
              <a:rPr lang="en-US" sz="1800" dirty="0"/>
              <a:t>within 60 days of the </a:t>
            </a:r>
            <a:r>
              <a:rPr lang="en-US" sz="1800" b="1" dirty="0"/>
              <a:t>Death Date </a:t>
            </a:r>
            <a:r>
              <a:rPr lang="en-US" sz="1800" dirty="0"/>
              <a:t>to avoid curtailment. </a:t>
            </a:r>
          </a:p>
          <a:p>
            <a:pPr marL="457200" indent="-457200">
              <a:buFont typeface="+mj-lt"/>
              <a:buAutoNum type="arabicPeriod"/>
            </a:pPr>
            <a:endParaRPr lang="en-US" sz="1000" dirty="0"/>
          </a:p>
          <a:p>
            <a:pPr marL="457200" indent="-457200">
              <a:buFont typeface="+mj-lt"/>
              <a:buAutoNum type="arabicPeriod"/>
            </a:pPr>
            <a:r>
              <a:rPr lang="en-US" sz="1800" dirty="0"/>
              <a:t>If curtailed for this reason, the </a:t>
            </a:r>
            <a:r>
              <a:rPr lang="en-US" sz="1800" b="1" dirty="0"/>
              <a:t>Debenture Interest End Date </a:t>
            </a:r>
            <a:r>
              <a:rPr lang="en-US" sz="1800" dirty="0"/>
              <a:t>will be set to the </a:t>
            </a:r>
            <a:r>
              <a:rPr lang="en-US" sz="1800" b="1" dirty="0"/>
              <a:t>Death Date + 60 Days</a:t>
            </a:r>
            <a:r>
              <a:rPr lang="en-US" sz="1800" dirty="0"/>
              <a:t>. </a:t>
            </a:r>
          </a:p>
          <a:p>
            <a:pPr marL="457200" indent="-457200">
              <a:buFont typeface="+mj-lt"/>
              <a:buAutoNum type="arabicPeriod"/>
            </a:pPr>
            <a:endParaRPr lang="en-US" sz="1800" dirty="0"/>
          </a:p>
          <a:p>
            <a:pPr marL="457200" indent="-457200">
              <a:buFont typeface="+mj-lt"/>
              <a:buAutoNum type="arabicPeriod"/>
            </a:pPr>
            <a:endParaRPr lang="en-US" sz="1800" dirty="0"/>
          </a:p>
        </p:txBody>
      </p:sp>
      <p:pic>
        <p:nvPicPr>
          <p:cNvPr id="6" name="Picture 5">
            <a:extLst>
              <a:ext uri="{FF2B5EF4-FFF2-40B4-BE49-F238E27FC236}">
                <a16:creationId xmlns:a16="http://schemas.microsoft.com/office/drawing/2014/main" id="{10BA74FB-C57E-4068-898C-0CBEA901B58D}"/>
              </a:ext>
            </a:extLst>
          </p:cNvPr>
          <p:cNvPicPr>
            <a:picLocks noChangeAspect="1"/>
          </p:cNvPicPr>
          <p:nvPr/>
        </p:nvPicPr>
        <p:blipFill>
          <a:blip r:embed="rId2"/>
          <a:stretch>
            <a:fillRect/>
          </a:stretch>
        </p:blipFill>
        <p:spPr>
          <a:xfrm>
            <a:off x="2775858" y="5247092"/>
            <a:ext cx="6077262" cy="1479626"/>
          </a:xfrm>
          <a:prstGeom prst="rect">
            <a:avLst/>
          </a:prstGeom>
        </p:spPr>
      </p:pic>
      <p:sp>
        <p:nvSpPr>
          <p:cNvPr id="8" name="TextBox 7">
            <a:extLst>
              <a:ext uri="{FF2B5EF4-FFF2-40B4-BE49-F238E27FC236}">
                <a16:creationId xmlns:a16="http://schemas.microsoft.com/office/drawing/2014/main" id="{88C52E28-E5BC-4276-90CD-7EBDFDB0DFDE}"/>
              </a:ext>
            </a:extLst>
          </p:cNvPr>
          <p:cNvSpPr txBox="1"/>
          <p:nvPr/>
        </p:nvSpPr>
        <p:spPr>
          <a:xfrm>
            <a:off x="450205" y="4682820"/>
            <a:ext cx="8521788"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Notification Date (Create Date) is </a:t>
            </a:r>
            <a:r>
              <a:rPr lang="en-US" sz="1600" b="1" dirty="0"/>
              <a:t>not</a:t>
            </a:r>
            <a:r>
              <a:rPr lang="en-US" sz="1600" dirty="0"/>
              <a:t> within 60 days of the Default/Death Date. </a:t>
            </a:r>
          </a:p>
        </p:txBody>
      </p:sp>
    </p:spTree>
    <p:extLst>
      <p:ext uri="{BB962C8B-B14F-4D97-AF65-F5344CB8AC3E}">
        <p14:creationId xmlns:p14="http://schemas.microsoft.com/office/powerpoint/2010/main" val="395849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219075" y="147333"/>
            <a:ext cx="9398000" cy="810060"/>
          </a:xfrm>
        </p:spPr>
        <p:txBody>
          <a:bodyPr/>
          <a:lstStyle/>
          <a:p>
            <a:r>
              <a:rPr lang="en-US" sz="2400" dirty="0"/>
              <a:t>#10 - Auto Curtailment – Notification to HUD of Default Event</a:t>
            </a:r>
            <a:endParaRPr lang="en-US" sz="24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59280" y="1014415"/>
            <a:ext cx="8639098" cy="896681"/>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HUD of Default for D&amp;P </a:t>
            </a:r>
            <a:r>
              <a:rPr lang="en-US" sz="1600" b="1" i="1" dirty="0">
                <a:solidFill>
                  <a:schemeClr val="accent1"/>
                </a:solidFill>
                <a:latin typeface="Times New Roman" panose="02020603050405020304" pitchFamily="18" charset="0"/>
                <a:cs typeface="Times New Roman" panose="02020603050405020304" pitchFamily="18" charset="0"/>
              </a:rPr>
              <a:t>w/o</a:t>
            </a:r>
            <a:r>
              <a:rPr lang="en-US" sz="1600" i="1" dirty="0">
                <a:solidFill>
                  <a:schemeClr val="accent1"/>
                </a:solidFill>
                <a:latin typeface="Times New Roman" panose="02020603050405020304" pitchFamily="18" charset="0"/>
                <a:cs typeface="Times New Roman" panose="02020603050405020304" pitchFamily="18" charset="0"/>
              </a:rPr>
              <a:t> HUD Approval must be within </a:t>
            </a:r>
            <a:r>
              <a:rPr lang="en-US" sz="1600" b="1" i="1" dirty="0">
                <a:solidFill>
                  <a:schemeClr val="accent1"/>
                </a:solidFill>
                <a:latin typeface="Times New Roman" panose="02020603050405020304" pitchFamily="18" charset="0"/>
                <a:cs typeface="Times New Roman" panose="02020603050405020304" pitchFamily="18" charset="0"/>
              </a:rPr>
              <a:t>30 days of Extension – Late Notification of Death</a:t>
            </a:r>
            <a:r>
              <a:rPr lang="en-US" sz="1600" i="1" dirty="0">
                <a:solidFill>
                  <a:schemeClr val="accent1"/>
                </a:solidFill>
                <a:latin typeface="Times New Roman" panose="02020603050405020304" pitchFamily="18" charset="0"/>
                <a:cs typeface="Times New Roman" panose="02020603050405020304" pitchFamily="18" charset="0"/>
              </a:rPr>
              <a:t> “Extension Expiration Date”</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27</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596130"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206.125(a)(1).</a:t>
            </a: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276037" y="1602966"/>
            <a:ext cx="8959501" cy="3724096"/>
          </a:xfrm>
          <a:prstGeom prst="rect">
            <a:avLst/>
          </a:prstGeom>
        </p:spPr>
        <p:txBody>
          <a:bodyPr wrap="square">
            <a:spAutoFit/>
          </a:bodyPr>
          <a:lstStyle/>
          <a:p>
            <a:pPr marL="457200" indent="-457200">
              <a:buFont typeface="+mj-lt"/>
              <a:buAutoNum type="arabicPeriod"/>
            </a:pPr>
            <a:r>
              <a:rPr lang="en-US" sz="1800" dirty="0"/>
              <a:t>For loans with a </a:t>
            </a:r>
            <a:r>
              <a:rPr lang="en-US" sz="1800" b="1" dirty="0"/>
              <a:t>Death Date on or after 7/1/15</a:t>
            </a:r>
            <a:r>
              <a:rPr lang="en-US" sz="1800" dirty="0"/>
              <a:t>, (Effective Date of ML 2015-10), </a:t>
            </a:r>
            <a:r>
              <a:rPr lang="en-US" sz="1800" b="1" dirty="0"/>
              <a:t>Notification to HUD of Default </a:t>
            </a:r>
            <a:r>
              <a:rPr lang="en-US" sz="1800" dirty="0"/>
              <a:t>for D&amp;P </a:t>
            </a:r>
            <a:r>
              <a:rPr lang="en-US" sz="1800" b="1" dirty="0"/>
              <a:t>w/o</a:t>
            </a:r>
            <a:r>
              <a:rPr lang="en-US" sz="1800" dirty="0"/>
              <a:t> HUD Approval </a:t>
            </a:r>
            <a:r>
              <a:rPr lang="en-US" sz="1800" u="sng" dirty="0"/>
              <a:t>must be within 30 days of Death Date Extension Expiration Date</a:t>
            </a:r>
            <a:r>
              <a:rPr lang="en-US" sz="1800" dirty="0"/>
              <a:t>.</a:t>
            </a:r>
          </a:p>
          <a:p>
            <a:pPr marL="457200" indent="-457200">
              <a:buFont typeface="+mj-lt"/>
              <a:buAutoNum type="arabicPeriod"/>
            </a:pPr>
            <a:endParaRPr lang="en-US" sz="1000" dirty="0"/>
          </a:p>
          <a:p>
            <a:pPr marL="457200" indent="-457200">
              <a:buFont typeface="+mj-lt"/>
              <a:buAutoNum type="arabicPeriod"/>
            </a:pPr>
            <a:r>
              <a:rPr lang="en-US" sz="1800" dirty="0"/>
              <a:t>HERMIT will “auto-curtail” Claim Type 21 or Claim Type 23 if HUD is not notified of a default within 30 days of </a:t>
            </a:r>
            <a:r>
              <a:rPr lang="en-US" sz="1800" b="1" dirty="0"/>
              <a:t>Extension - Late Notification of Death Expiration Date </a:t>
            </a:r>
            <a:r>
              <a:rPr lang="en-US" sz="1800" dirty="0"/>
              <a:t>which translates to the HERMIT </a:t>
            </a:r>
            <a:r>
              <a:rPr lang="en-US" sz="1800" b="1" dirty="0"/>
              <a:t>D&amp;P w/o HUD Approval </a:t>
            </a:r>
            <a:r>
              <a:rPr lang="en-US" sz="1800" dirty="0"/>
              <a:t>timeline must be </a:t>
            </a:r>
            <a:r>
              <a:rPr lang="en-US" sz="1800" b="1" dirty="0"/>
              <a:t>setup/created </a:t>
            </a:r>
            <a:r>
              <a:rPr lang="en-US" sz="1800" dirty="0"/>
              <a:t>within 30 days of the </a:t>
            </a:r>
            <a:r>
              <a:rPr lang="en-US" sz="1800" b="1" dirty="0"/>
              <a:t>Extension Expiration Date </a:t>
            </a:r>
            <a:r>
              <a:rPr lang="en-US" sz="1800" dirty="0"/>
              <a:t>on the </a:t>
            </a:r>
            <a:r>
              <a:rPr lang="en-US" sz="1800" b="1" dirty="0"/>
              <a:t>Extension – Late Notification of Death </a:t>
            </a:r>
            <a:r>
              <a:rPr lang="en-US" sz="1800" dirty="0"/>
              <a:t>timeline to avoid curtailment. </a:t>
            </a:r>
          </a:p>
          <a:p>
            <a:pPr marL="457200" indent="-457200">
              <a:buFont typeface="+mj-lt"/>
              <a:buAutoNum type="arabicPeriod"/>
            </a:pPr>
            <a:endParaRPr lang="en-US" sz="1000" dirty="0"/>
          </a:p>
          <a:p>
            <a:pPr marL="457200" indent="-457200">
              <a:buFont typeface="+mj-lt"/>
              <a:buAutoNum type="arabicPeriod"/>
            </a:pPr>
            <a:r>
              <a:rPr lang="en-US" sz="1800" dirty="0"/>
              <a:t>If curtailed for this reason the </a:t>
            </a:r>
            <a:r>
              <a:rPr lang="en-US" sz="1800" b="1" dirty="0"/>
              <a:t>Debenture Interest End Date </a:t>
            </a:r>
            <a:r>
              <a:rPr lang="en-US" sz="1800" dirty="0"/>
              <a:t>will be set to the </a:t>
            </a:r>
            <a:r>
              <a:rPr lang="en-US" sz="1800" b="1" dirty="0"/>
              <a:t>Extension - Late Notification of Death Expiration Date + 30 Days. </a:t>
            </a:r>
          </a:p>
          <a:p>
            <a:pPr marL="457200" indent="-457200">
              <a:buFont typeface="+mj-lt"/>
              <a:buAutoNum type="arabicPeriod"/>
            </a:pPr>
            <a:endParaRPr lang="en-US" sz="1800" dirty="0"/>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6BDAC33F-85DA-4EA0-842B-F786D460C281}"/>
              </a:ext>
            </a:extLst>
          </p:cNvPr>
          <p:cNvPicPr>
            <a:picLocks noChangeAspect="1"/>
          </p:cNvPicPr>
          <p:nvPr/>
        </p:nvPicPr>
        <p:blipFill>
          <a:blip r:embed="rId2"/>
          <a:stretch>
            <a:fillRect/>
          </a:stretch>
        </p:blipFill>
        <p:spPr>
          <a:xfrm>
            <a:off x="2558892" y="5388245"/>
            <a:ext cx="3333921" cy="965250"/>
          </a:xfrm>
          <a:prstGeom prst="rect">
            <a:avLst/>
          </a:prstGeom>
        </p:spPr>
      </p:pic>
      <p:pic>
        <p:nvPicPr>
          <p:cNvPr id="8" name="Picture 7">
            <a:extLst>
              <a:ext uri="{FF2B5EF4-FFF2-40B4-BE49-F238E27FC236}">
                <a16:creationId xmlns:a16="http://schemas.microsoft.com/office/drawing/2014/main" id="{384C6C41-89D2-4A37-B6DF-10202BEBD496}"/>
              </a:ext>
            </a:extLst>
          </p:cNvPr>
          <p:cNvPicPr>
            <a:picLocks noChangeAspect="1"/>
          </p:cNvPicPr>
          <p:nvPr/>
        </p:nvPicPr>
        <p:blipFill>
          <a:blip r:embed="rId3"/>
          <a:stretch>
            <a:fillRect/>
          </a:stretch>
        </p:blipFill>
        <p:spPr>
          <a:xfrm>
            <a:off x="6013305" y="5329913"/>
            <a:ext cx="2730640" cy="1498677"/>
          </a:xfrm>
          <a:prstGeom prst="rect">
            <a:avLst/>
          </a:prstGeom>
        </p:spPr>
      </p:pic>
      <p:sp>
        <p:nvSpPr>
          <p:cNvPr id="9" name="TextBox 8">
            <a:extLst>
              <a:ext uri="{FF2B5EF4-FFF2-40B4-BE49-F238E27FC236}">
                <a16:creationId xmlns:a16="http://schemas.microsoft.com/office/drawing/2014/main" id="{C639A8B6-5B04-4CB8-B7D8-5AF90E34C18B}"/>
              </a:ext>
            </a:extLst>
          </p:cNvPr>
          <p:cNvSpPr txBox="1"/>
          <p:nvPr/>
        </p:nvSpPr>
        <p:spPr>
          <a:xfrm>
            <a:off x="440991" y="4799551"/>
            <a:ext cx="8302954"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Notification Date (Create Date) is </a:t>
            </a:r>
            <a:r>
              <a:rPr lang="en-US" sz="1600" b="1" dirty="0"/>
              <a:t>NOT</a:t>
            </a:r>
            <a:r>
              <a:rPr lang="en-US" sz="1600" dirty="0"/>
              <a:t> within 30 days of the </a:t>
            </a:r>
            <a:r>
              <a:rPr lang="en-US" sz="1600" b="1" dirty="0"/>
              <a:t>Extension Expiration Date</a:t>
            </a:r>
            <a:r>
              <a:rPr lang="en-US" sz="1600" dirty="0"/>
              <a:t>. </a:t>
            </a:r>
          </a:p>
        </p:txBody>
      </p:sp>
    </p:spTree>
    <p:extLst>
      <p:ext uri="{BB962C8B-B14F-4D97-AF65-F5344CB8AC3E}">
        <p14:creationId xmlns:p14="http://schemas.microsoft.com/office/powerpoint/2010/main" val="232093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52425" y="147333"/>
            <a:ext cx="9033356" cy="810060"/>
          </a:xfrm>
        </p:spPr>
        <p:txBody>
          <a:bodyPr/>
          <a:lstStyle/>
          <a:p>
            <a:r>
              <a:rPr lang="en-US" sz="2400" dirty="0"/>
              <a:t>#11 – Auto Curtailment – Notification to HUD of Default Event</a:t>
            </a:r>
            <a:endParaRPr lang="en-US" sz="24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573016" y="1007647"/>
            <a:ext cx="8507611" cy="810060"/>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HUD of Default for D&amp;P </a:t>
            </a:r>
            <a:r>
              <a:rPr lang="en-US" sz="1600" b="1" i="1" dirty="0">
                <a:solidFill>
                  <a:schemeClr val="accent1"/>
                </a:solidFill>
                <a:latin typeface="Times New Roman" panose="02020603050405020304" pitchFamily="18" charset="0"/>
                <a:cs typeface="Times New Roman" panose="02020603050405020304" pitchFamily="18" charset="0"/>
              </a:rPr>
              <a:t>w/o</a:t>
            </a:r>
            <a:r>
              <a:rPr lang="en-US" sz="1600" i="1" dirty="0">
                <a:solidFill>
                  <a:schemeClr val="accent1"/>
                </a:solidFill>
                <a:latin typeface="Times New Roman" panose="02020603050405020304" pitchFamily="18" charset="0"/>
                <a:cs typeface="Times New Roman" panose="02020603050405020304" pitchFamily="18" charset="0"/>
              </a:rPr>
              <a:t> HUD Approval must be </a:t>
            </a:r>
            <a:r>
              <a:rPr lang="en-US" sz="1600" i="1" u="sng" dirty="0">
                <a:solidFill>
                  <a:schemeClr val="accent1"/>
                </a:solidFill>
                <a:latin typeface="Times New Roman" panose="02020603050405020304" pitchFamily="18" charset="0"/>
                <a:cs typeface="Times New Roman" panose="02020603050405020304" pitchFamily="18" charset="0"/>
              </a:rPr>
              <a:t>within 60 days of </a:t>
            </a:r>
            <a:r>
              <a:rPr lang="en-US" sz="1600" b="1" i="1" u="sng" dirty="0">
                <a:solidFill>
                  <a:schemeClr val="accent1"/>
                </a:solidFill>
                <a:latin typeface="Times New Roman" panose="02020603050405020304" pitchFamily="18" charset="0"/>
                <a:cs typeface="Times New Roman" panose="02020603050405020304" pitchFamily="18" charset="0"/>
              </a:rPr>
              <a:t>Conveyed Title </a:t>
            </a:r>
            <a:r>
              <a:rPr lang="en-US" sz="1600" i="1" u="sng" dirty="0">
                <a:solidFill>
                  <a:schemeClr val="accent1"/>
                </a:solidFill>
                <a:latin typeface="Times New Roman" panose="02020603050405020304" pitchFamily="18" charset="0"/>
                <a:cs typeface="Times New Roman" panose="02020603050405020304" pitchFamily="18" charset="0"/>
              </a:rPr>
              <a:t>Default Date</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28</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596130"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206.125(a)(1).</a:t>
            </a: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85761" y="1625796"/>
            <a:ext cx="8788459" cy="3447098"/>
          </a:xfrm>
          <a:prstGeom prst="rect">
            <a:avLst/>
          </a:prstGeom>
        </p:spPr>
        <p:txBody>
          <a:bodyPr wrap="square">
            <a:spAutoFit/>
          </a:bodyPr>
          <a:lstStyle/>
          <a:p>
            <a:pPr marL="457200" indent="-457200">
              <a:buFont typeface="+mj-lt"/>
              <a:buAutoNum type="arabicPeriod"/>
            </a:pPr>
            <a:r>
              <a:rPr lang="en-US" sz="1800" dirty="0"/>
              <a:t>For loans with a </a:t>
            </a:r>
            <a:r>
              <a:rPr lang="en-US" sz="1800" b="1" dirty="0"/>
              <a:t>Conveyed Title Default Date on or after 7/1/15</a:t>
            </a:r>
            <a:r>
              <a:rPr lang="en-US" sz="1800" dirty="0"/>
              <a:t>, (Effective Date of ML 2015-10), </a:t>
            </a:r>
            <a:r>
              <a:rPr lang="en-US" sz="1800" b="1" dirty="0"/>
              <a:t>Notification to HUD of Default </a:t>
            </a:r>
            <a:r>
              <a:rPr lang="en-US" sz="1800" dirty="0"/>
              <a:t>for </a:t>
            </a:r>
            <a:r>
              <a:rPr lang="en-US" sz="1800" b="1" dirty="0"/>
              <a:t>D&amp;P w/o HUD Approval </a:t>
            </a:r>
            <a:r>
              <a:rPr lang="en-US" sz="1800" u="sng" dirty="0"/>
              <a:t>must be within 60 days of Conveyed Title</a:t>
            </a:r>
            <a:r>
              <a:rPr lang="en-US" sz="1800" dirty="0"/>
              <a:t>. </a:t>
            </a:r>
          </a:p>
          <a:p>
            <a:pPr marL="457200" indent="-457200">
              <a:buFont typeface="+mj-lt"/>
              <a:buAutoNum type="arabicPeriod"/>
            </a:pPr>
            <a:endParaRPr lang="en-US" sz="1000" dirty="0"/>
          </a:p>
          <a:p>
            <a:pPr marL="457200" indent="-457200">
              <a:buFont typeface="+mj-lt"/>
              <a:buAutoNum type="arabicPeriod"/>
            </a:pPr>
            <a:r>
              <a:rPr lang="en-US" sz="1800" dirty="0"/>
              <a:t>HERMIT will “auto-curtail” Claim Type 21 or Claim Type 23 if HUD is not notified of a default within 60 days of Default Date which translates to the HERMIT </a:t>
            </a:r>
            <a:r>
              <a:rPr lang="en-US" sz="1800" b="1" dirty="0"/>
              <a:t>D&amp;P w/o HUD Approval</a:t>
            </a:r>
            <a:r>
              <a:rPr lang="en-US" sz="1800" dirty="0"/>
              <a:t> timeline must be </a:t>
            </a:r>
            <a:r>
              <a:rPr lang="en-US" sz="1800" b="1" dirty="0"/>
              <a:t>setup/created </a:t>
            </a:r>
            <a:r>
              <a:rPr lang="en-US" sz="1800" dirty="0"/>
              <a:t>within 60 days of the </a:t>
            </a:r>
            <a:r>
              <a:rPr lang="en-US" sz="1800" b="1" dirty="0"/>
              <a:t>Default Date </a:t>
            </a:r>
            <a:r>
              <a:rPr lang="en-US" sz="1800" dirty="0"/>
              <a:t>to avoid curtailment. </a:t>
            </a:r>
          </a:p>
          <a:p>
            <a:pPr marL="457200" indent="-457200">
              <a:buFont typeface="+mj-lt"/>
              <a:buAutoNum type="arabicPeriod"/>
            </a:pPr>
            <a:endParaRPr lang="en-US" sz="1000" dirty="0"/>
          </a:p>
          <a:p>
            <a:pPr marL="457200" indent="-457200">
              <a:buFont typeface="+mj-lt"/>
              <a:buAutoNum type="arabicPeriod"/>
            </a:pPr>
            <a:r>
              <a:rPr lang="en-US" sz="1800" dirty="0"/>
              <a:t>If curtailed for this reason the </a:t>
            </a:r>
            <a:r>
              <a:rPr lang="en-US" sz="1800" b="1" dirty="0"/>
              <a:t>Debenture Interest End Date </a:t>
            </a:r>
            <a:r>
              <a:rPr lang="en-US" sz="1800" dirty="0"/>
              <a:t>will be set to the </a:t>
            </a:r>
            <a:r>
              <a:rPr lang="en-US" sz="1800" b="1" dirty="0"/>
              <a:t>Default Date + 60 Days</a:t>
            </a:r>
            <a:r>
              <a:rPr lang="en-US" sz="1800" dirty="0"/>
              <a:t>. </a:t>
            </a:r>
          </a:p>
          <a:p>
            <a:pPr marL="457200" indent="-457200">
              <a:buFont typeface="+mj-lt"/>
              <a:buAutoNum type="arabicPeriod"/>
            </a:pPr>
            <a:endParaRPr lang="en-US" sz="1800" dirty="0"/>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66565D0A-32BF-47B1-8F41-528D9019E927}"/>
              </a:ext>
            </a:extLst>
          </p:cNvPr>
          <p:cNvPicPr>
            <a:picLocks noChangeAspect="1"/>
          </p:cNvPicPr>
          <p:nvPr/>
        </p:nvPicPr>
        <p:blipFill>
          <a:blip r:embed="rId2"/>
          <a:stretch>
            <a:fillRect/>
          </a:stretch>
        </p:blipFill>
        <p:spPr>
          <a:xfrm>
            <a:off x="3047598" y="5205064"/>
            <a:ext cx="5870448" cy="1577340"/>
          </a:xfrm>
          <a:prstGeom prst="rect">
            <a:avLst/>
          </a:prstGeom>
        </p:spPr>
      </p:pic>
      <p:sp>
        <p:nvSpPr>
          <p:cNvPr id="8" name="TextBox 7">
            <a:extLst>
              <a:ext uri="{FF2B5EF4-FFF2-40B4-BE49-F238E27FC236}">
                <a16:creationId xmlns:a16="http://schemas.microsoft.com/office/drawing/2014/main" id="{6B2AC9FD-7476-4EDB-99AD-77BB9B22ACFA}"/>
              </a:ext>
            </a:extLst>
          </p:cNvPr>
          <p:cNvSpPr txBox="1"/>
          <p:nvPr/>
        </p:nvSpPr>
        <p:spPr>
          <a:xfrm>
            <a:off x="573016" y="4622194"/>
            <a:ext cx="8287519"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Notification Date </a:t>
            </a:r>
            <a:r>
              <a:rPr lang="en-US" sz="1600" dirty="0"/>
              <a:t>(Create Date) is </a:t>
            </a:r>
            <a:r>
              <a:rPr lang="en-US" sz="1600" b="1" dirty="0"/>
              <a:t>NOT</a:t>
            </a:r>
            <a:r>
              <a:rPr lang="en-US" sz="1600" dirty="0"/>
              <a:t> within 60 days of the </a:t>
            </a:r>
            <a:r>
              <a:rPr lang="en-US" sz="1600" b="1" dirty="0"/>
              <a:t>Conveyed Title Default Date</a:t>
            </a:r>
            <a:r>
              <a:rPr lang="en-US" sz="1600" dirty="0"/>
              <a:t>.</a:t>
            </a:r>
          </a:p>
        </p:txBody>
      </p:sp>
    </p:spTree>
    <p:extLst>
      <p:ext uri="{BB962C8B-B14F-4D97-AF65-F5344CB8AC3E}">
        <p14:creationId xmlns:p14="http://schemas.microsoft.com/office/powerpoint/2010/main" val="87495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37808"/>
            <a:ext cx="8984568" cy="810060"/>
          </a:xfrm>
        </p:spPr>
        <p:txBody>
          <a:bodyPr/>
          <a:lstStyle/>
          <a:p>
            <a:r>
              <a:rPr lang="en-US" sz="2800" dirty="0"/>
              <a:t>#12 – Auto Curtailment – Notify Borrower of D&amp;P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393436" y="1075771"/>
            <a:ext cx="8788458" cy="267873"/>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Borrower of D&amp;P for D&amp;P </a:t>
            </a:r>
            <a:r>
              <a:rPr lang="en-US" sz="1600" b="1" i="1" dirty="0">
                <a:solidFill>
                  <a:schemeClr val="accent1"/>
                </a:solidFill>
                <a:latin typeface="Times New Roman" panose="02020603050405020304" pitchFamily="18" charset="0"/>
                <a:cs typeface="Times New Roman" panose="02020603050405020304" pitchFamily="18" charset="0"/>
              </a:rPr>
              <a:t>with</a:t>
            </a:r>
            <a:r>
              <a:rPr lang="en-US" sz="1600" i="1" dirty="0">
                <a:solidFill>
                  <a:schemeClr val="accent1"/>
                </a:solidFill>
                <a:latin typeface="Times New Roman" panose="02020603050405020304" pitchFamily="18" charset="0"/>
                <a:cs typeface="Times New Roman" panose="02020603050405020304" pitchFamily="18" charset="0"/>
              </a:rPr>
              <a:t> HUD Approval must be </a:t>
            </a:r>
            <a:r>
              <a:rPr lang="en-US" sz="1600" i="1" u="sng" dirty="0">
                <a:solidFill>
                  <a:schemeClr val="accent1"/>
                </a:solidFill>
                <a:latin typeface="Times New Roman" panose="02020603050405020304" pitchFamily="18" charset="0"/>
                <a:cs typeface="Times New Roman" panose="02020603050405020304" pitchFamily="18" charset="0"/>
              </a:rPr>
              <a:t>within 30 days of HUD Approval</a:t>
            </a:r>
            <a:endParaRPr lang="en-US" sz="1600" i="1"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29</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645824"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206.125(a)(2).</a:t>
            </a:r>
            <a:endParaRPr lang="en-US" sz="110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49189" y="1466683"/>
            <a:ext cx="8788459" cy="2616101"/>
          </a:xfrm>
          <a:prstGeom prst="rect">
            <a:avLst/>
          </a:prstGeom>
        </p:spPr>
        <p:txBody>
          <a:bodyPr wrap="square">
            <a:spAutoFit/>
          </a:bodyPr>
          <a:lstStyle/>
          <a:p>
            <a:pPr marL="457200" indent="-457200">
              <a:buFont typeface="+mj-lt"/>
              <a:buAutoNum type="arabicPeriod"/>
            </a:pPr>
            <a:r>
              <a:rPr lang="en-US" sz="1800" dirty="0"/>
              <a:t>For loans with a D&amp;P </a:t>
            </a:r>
            <a:r>
              <a:rPr lang="en-US" sz="1800" b="1" dirty="0"/>
              <a:t>Due Date on or after 7/1/15</a:t>
            </a:r>
            <a:r>
              <a:rPr lang="en-US" sz="1800" dirty="0"/>
              <a:t>, (Effective Date of ML 2015-10), Notification to Borrower of D&amp;P </a:t>
            </a:r>
            <a:r>
              <a:rPr lang="en-US" sz="1800" u="sng" dirty="0"/>
              <a:t>must be within 30 days of HUD Approval</a:t>
            </a:r>
            <a:r>
              <a:rPr lang="en-US" sz="1800" dirty="0"/>
              <a:t>. </a:t>
            </a:r>
          </a:p>
          <a:p>
            <a:pPr marL="457200" indent="-457200">
              <a:buFont typeface="+mj-lt"/>
              <a:buAutoNum type="arabicPeriod"/>
            </a:pPr>
            <a:endParaRPr lang="en-US" sz="1000" dirty="0"/>
          </a:p>
          <a:p>
            <a:pPr marL="457200" indent="-457200">
              <a:buFont typeface="+mj-lt"/>
              <a:buAutoNum type="arabicPeriod"/>
            </a:pPr>
            <a:r>
              <a:rPr lang="en-US" sz="1800" dirty="0"/>
              <a:t>For D&amp;P </a:t>
            </a:r>
            <a:r>
              <a:rPr lang="en-US" sz="1800" b="1" dirty="0"/>
              <a:t>with</a:t>
            </a:r>
            <a:r>
              <a:rPr lang="en-US" sz="1800" dirty="0"/>
              <a:t> HUD Approval, HERMIT will “auto-curtail” a Claim Type 21 or Claim Type 23 if </a:t>
            </a:r>
            <a:r>
              <a:rPr lang="en-US" sz="1800" b="1" dirty="0"/>
              <a:t>D&amp;P Notice Sent to Borrower </a:t>
            </a:r>
            <a:r>
              <a:rPr lang="en-US" sz="1800" dirty="0"/>
              <a:t>step is not completed </a:t>
            </a:r>
            <a:r>
              <a:rPr lang="en-US" sz="1800" u="sng" dirty="0"/>
              <a:t>within 30 days </a:t>
            </a:r>
            <a:r>
              <a:rPr lang="en-US" sz="1800" dirty="0"/>
              <a:t>of the </a:t>
            </a:r>
            <a:r>
              <a:rPr lang="en-US" sz="1800" b="1" dirty="0"/>
              <a:t>HUD Decision – Approved</a:t>
            </a:r>
            <a:r>
              <a:rPr lang="en-US" sz="1800" dirty="0"/>
              <a:t> step </a:t>
            </a:r>
            <a:r>
              <a:rPr lang="en-US" sz="1800" b="1" dirty="0"/>
              <a:t>Complete Date</a:t>
            </a:r>
            <a:r>
              <a:rPr lang="en-US" sz="1800" dirty="0"/>
              <a:t>. </a:t>
            </a:r>
          </a:p>
          <a:p>
            <a:pPr marL="457200" indent="-457200">
              <a:buFont typeface="+mj-lt"/>
              <a:buAutoNum type="arabicPeriod"/>
            </a:pPr>
            <a:endParaRPr lang="en-US" sz="1000" dirty="0"/>
          </a:p>
          <a:p>
            <a:pPr marL="457200" indent="-457200">
              <a:buFont typeface="+mj-lt"/>
              <a:buAutoNum type="arabicPeriod"/>
            </a:pPr>
            <a:r>
              <a:rPr lang="en-US" sz="1800" dirty="0"/>
              <a:t>If curtailed for this reason HERMIT will set the </a:t>
            </a:r>
            <a:r>
              <a:rPr lang="en-US" sz="1800" b="1" dirty="0"/>
              <a:t>Debenture Interest End Date </a:t>
            </a:r>
            <a:r>
              <a:rPr lang="en-US" sz="1800" dirty="0"/>
              <a:t>to the </a:t>
            </a:r>
            <a:r>
              <a:rPr lang="en-US" sz="1800" b="1" dirty="0"/>
              <a:t>HUD Decision - Approved </a:t>
            </a:r>
            <a:r>
              <a:rPr lang="en-US" sz="1800" dirty="0"/>
              <a:t>step </a:t>
            </a:r>
            <a:r>
              <a:rPr lang="en-US" sz="1800" b="1" dirty="0"/>
              <a:t>Complete Date + 30 Days</a:t>
            </a:r>
            <a:r>
              <a:rPr lang="en-US" sz="1800" dirty="0"/>
              <a:t>.</a:t>
            </a:r>
          </a:p>
          <a:p>
            <a:pPr marL="457200" indent="-457200">
              <a:buFont typeface="+mj-lt"/>
              <a:buAutoNum type="arabicPeriod"/>
            </a:pPr>
            <a:endParaRPr lang="en-US" sz="1800" dirty="0"/>
          </a:p>
        </p:txBody>
      </p:sp>
      <p:pic>
        <p:nvPicPr>
          <p:cNvPr id="9" name="Picture 8">
            <a:extLst>
              <a:ext uri="{FF2B5EF4-FFF2-40B4-BE49-F238E27FC236}">
                <a16:creationId xmlns:a16="http://schemas.microsoft.com/office/drawing/2014/main" id="{96416859-D2D9-45D4-AAE7-BA6D5B8129E3}"/>
              </a:ext>
            </a:extLst>
          </p:cNvPr>
          <p:cNvPicPr>
            <a:picLocks noChangeAspect="1"/>
          </p:cNvPicPr>
          <p:nvPr/>
        </p:nvPicPr>
        <p:blipFill>
          <a:blip r:embed="rId2"/>
          <a:stretch>
            <a:fillRect/>
          </a:stretch>
        </p:blipFill>
        <p:spPr>
          <a:xfrm>
            <a:off x="2023046" y="4869217"/>
            <a:ext cx="5570982" cy="1685956"/>
          </a:xfrm>
          <a:prstGeom prst="rect">
            <a:avLst/>
          </a:prstGeom>
        </p:spPr>
      </p:pic>
      <p:sp>
        <p:nvSpPr>
          <p:cNvPr id="8" name="TextBox 7">
            <a:extLst>
              <a:ext uri="{FF2B5EF4-FFF2-40B4-BE49-F238E27FC236}">
                <a16:creationId xmlns:a16="http://schemas.microsoft.com/office/drawing/2014/main" id="{98C8ABE1-953A-46A2-838C-C21EB1AEDE96}"/>
              </a:ext>
            </a:extLst>
          </p:cNvPr>
          <p:cNvSpPr txBox="1"/>
          <p:nvPr/>
        </p:nvSpPr>
        <p:spPr>
          <a:xfrm>
            <a:off x="613769" y="4084733"/>
            <a:ext cx="8259298"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“D&amp;P Notice Sent to Borrower” was not completed 30 days from the “HUD Decision – Approved” step. </a:t>
            </a:r>
          </a:p>
        </p:txBody>
      </p:sp>
    </p:spTree>
    <p:extLst>
      <p:ext uri="{BB962C8B-B14F-4D97-AF65-F5344CB8AC3E}">
        <p14:creationId xmlns:p14="http://schemas.microsoft.com/office/powerpoint/2010/main" val="289212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sz="3200" dirty="0"/>
              <a:t>HERMIT System Changes Related to Final Rule</a:t>
            </a:r>
          </a:p>
        </p:txBody>
      </p:sp>
      <p:sp>
        <p:nvSpPr>
          <p:cNvPr id="6" name="Content Placeholder 5"/>
          <p:cNvSpPr>
            <a:spLocks noGrp="1"/>
          </p:cNvSpPr>
          <p:nvPr>
            <p:ph idx="1"/>
          </p:nvPr>
        </p:nvSpPr>
        <p:spPr>
          <a:xfrm>
            <a:off x="566493" y="1114425"/>
            <a:ext cx="8866146" cy="5864600"/>
          </a:xfrm>
        </p:spPr>
        <p:txBody>
          <a:bodyPr>
            <a:normAutofit/>
          </a:bodyPr>
          <a:lstStyle/>
          <a:p>
            <a:pPr marL="0" lvl="1" indent="0">
              <a:spcBef>
                <a:spcPts val="1200"/>
              </a:spcBef>
              <a:buSzPct val="110000"/>
              <a:buNone/>
            </a:pPr>
            <a:r>
              <a:rPr lang="en-US" dirty="0"/>
              <a:t> </a:t>
            </a:r>
          </a:p>
        </p:txBody>
      </p:sp>
      <p:sp>
        <p:nvSpPr>
          <p:cNvPr id="2" name="Slide Number Placeholder 1"/>
          <p:cNvSpPr>
            <a:spLocks noGrp="1"/>
          </p:cNvSpPr>
          <p:nvPr>
            <p:ph type="sldNum" sz="quarter" idx="10"/>
          </p:nvPr>
        </p:nvSpPr>
        <p:spPr/>
        <p:txBody>
          <a:bodyPr/>
          <a:lstStyle/>
          <a:p>
            <a:fld id="{3FB31E8E-0DD7-48FC-AA52-DAF5419B1357}" type="slidenum">
              <a:rPr lang="en-US" smtClean="0"/>
              <a:pPr/>
              <a:t>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3810503"/>
              </p:ext>
            </p:extLst>
          </p:nvPr>
        </p:nvGraphicFramePr>
        <p:xfrm>
          <a:off x="484095" y="1035424"/>
          <a:ext cx="8566487" cy="5954711"/>
        </p:xfrm>
        <a:graphic>
          <a:graphicData uri="http://schemas.openxmlformats.org/drawingml/2006/table">
            <a:tbl>
              <a:tblPr firstRow="1" bandRow="1">
                <a:tableStyleId>{5C22544A-7EE6-4342-B048-85BDC9FD1C3A}</a:tableStyleId>
              </a:tblPr>
              <a:tblGrid>
                <a:gridCol w="408428">
                  <a:extLst>
                    <a:ext uri="{9D8B030D-6E8A-4147-A177-3AD203B41FA5}">
                      <a16:colId xmlns:a16="http://schemas.microsoft.com/office/drawing/2014/main" val="20000"/>
                    </a:ext>
                  </a:extLst>
                </a:gridCol>
                <a:gridCol w="1917584">
                  <a:extLst>
                    <a:ext uri="{9D8B030D-6E8A-4147-A177-3AD203B41FA5}">
                      <a16:colId xmlns:a16="http://schemas.microsoft.com/office/drawing/2014/main" val="1158294242"/>
                    </a:ext>
                  </a:extLst>
                </a:gridCol>
                <a:gridCol w="4032380">
                  <a:extLst>
                    <a:ext uri="{9D8B030D-6E8A-4147-A177-3AD203B41FA5}">
                      <a16:colId xmlns:a16="http://schemas.microsoft.com/office/drawing/2014/main" val="3413812891"/>
                    </a:ext>
                  </a:extLst>
                </a:gridCol>
                <a:gridCol w="2208095">
                  <a:extLst>
                    <a:ext uri="{9D8B030D-6E8A-4147-A177-3AD203B41FA5}">
                      <a16:colId xmlns:a16="http://schemas.microsoft.com/office/drawing/2014/main" val="20001"/>
                    </a:ext>
                  </a:extLst>
                </a:gridCol>
              </a:tblGrid>
              <a:tr h="260998">
                <a:tc>
                  <a:txBody>
                    <a:bodyPr/>
                    <a:lstStyle/>
                    <a:p>
                      <a:pPr algn="ctr"/>
                      <a:endParaRPr lang="en-US" sz="1100" b="1" dirty="0"/>
                    </a:p>
                  </a:txBody>
                  <a:tcPr anchor="ctr"/>
                </a:tc>
                <a:tc>
                  <a:txBody>
                    <a:bodyPr/>
                    <a:lstStyle/>
                    <a:p>
                      <a:pPr algn="ctr"/>
                      <a:r>
                        <a:rPr lang="en-US" sz="1100" b="1" dirty="0"/>
                        <a:t>Title</a:t>
                      </a:r>
                    </a:p>
                  </a:txBody>
                  <a:tcPr anchor="ctr"/>
                </a:tc>
                <a:tc>
                  <a:txBody>
                    <a:bodyPr/>
                    <a:lstStyle/>
                    <a:p>
                      <a:pPr algn="ctr"/>
                      <a:r>
                        <a:rPr lang="en-US" sz="1100" b="1" dirty="0"/>
                        <a:t>HERMIT System Change Description</a:t>
                      </a:r>
                    </a:p>
                  </a:txBody>
                  <a:tcPr anchor="ctr"/>
                </a:tc>
                <a:tc>
                  <a:txBody>
                    <a:bodyPr/>
                    <a:lstStyle/>
                    <a:p>
                      <a:pPr algn="ctr"/>
                      <a:r>
                        <a:rPr lang="en-US" sz="1100" b="1" dirty="0"/>
                        <a:t>Reference</a:t>
                      </a:r>
                    </a:p>
                  </a:txBody>
                  <a:tcPr anchor="ctr"/>
                </a:tc>
                <a:extLst>
                  <a:ext uri="{0D108BD9-81ED-4DB2-BD59-A6C34878D82A}">
                    <a16:rowId xmlns:a16="http://schemas.microsoft.com/office/drawing/2014/main" val="10000"/>
                  </a:ext>
                </a:extLst>
              </a:tr>
              <a:tr h="649583">
                <a:tc>
                  <a:txBody>
                    <a:bodyPr/>
                    <a:lstStyle/>
                    <a:p>
                      <a:pPr algn="ctr"/>
                      <a:r>
                        <a:rPr lang="en-US" sz="1100" b="1" dirty="0">
                          <a:solidFill>
                            <a:schemeClr val="bg1"/>
                          </a:solidFill>
                        </a:rPr>
                        <a:t>#1</a:t>
                      </a:r>
                    </a:p>
                  </a:txBody>
                  <a:tcPr anchor="ctr">
                    <a:solidFill>
                      <a:schemeClr val="accent1"/>
                    </a:solidFill>
                  </a:tcPr>
                </a:tc>
                <a:tc>
                  <a:txBody>
                    <a:bodyPr/>
                    <a:lstStyle/>
                    <a:p>
                      <a:pPr marL="0" indent="0">
                        <a:buFont typeface="Wingdings" pitchFamily="2" charset="2"/>
                        <a:buNone/>
                      </a:pPr>
                      <a:r>
                        <a:rPr lang="en-US" sz="1100" dirty="0"/>
                        <a:t>Stop MIP Collection</a:t>
                      </a:r>
                    </a:p>
                  </a:txBody>
                  <a:tcPr marT="137160"/>
                </a:tc>
                <a:tc>
                  <a:txBody>
                    <a:bodyPr/>
                    <a:lstStyle/>
                    <a:p>
                      <a:pPr marL="0" indent="0">
                        <a:buFont typeface="Wingdings" pitchFamily="2" charset="2"/>
                        <a:buNone/>
                      </a:pPr>
                      <a:r>
                        <a:rPr lang="en-US" sz="1100" dirty="0"/>
                        <a:t>For FHA Case # Assigned Date </a:t>
                      </a:r>
                      <a:r>
                        <a:rPr lang="en-US" sz="1100" b="1" kern="1200" dirty="0">
                          <a:solidFill>
                            <a:schemeClr val="tx1"/>
                          </a:solidFill>
                          <a:effectLst/>
                          <a:latin typeface="+mn-lt"/>
                          <a:ea typeface="+mn-ea"/>
                          <a:cs typeface="+mn-cs"/>
                        </a:rPr>
                        <a:t>on or after 9/19/17</a:t>
                      </a:r>
                      <a:r>
                        <a:rPr lang="en-US" sz="1100" kern="1200" dirty="0">
                          <a:solidFill>
                            <a:schemeClr val="tx1"/>
                          </a:solidFill>
                          <a:effectLst/>
                          <a:latin typeface="+mn-lt"/>
                          <a:ea typeface="+mn-ea"/>
                          <a:cs typeface="+mn-cs"/>
                        </a:rPr>
                        <a:t>, </a:t>
                      </a:r>
                      <a:r>
                        <a:rPr lang="en-US" sz="1100" kern="1200" dirty="0">
                          <a:solidFill>
                            <a:schemeClr val="dk1"/>
                          </a:solidFill>
                          <a:effectLst/>
                          <a:latin typeface="+mn-lt"/>
                          <a:ea typeface="+mn-ea"/>
                          <a:cs typeface="+mn-cs"/>
                        </a:rPr>
                        <a:t>the collection of MIP will stop when completion dates are entered in HERMIT for the following steps: Foreclosure Sale, Deed-in-Lieu, or Short Sale.</a:t>
                      </a:r>
                      <a:endParaRPr lang="en-US" sz="1100" dirty="0"/>
                    </a:p>
                  </a:txBody>
                  <a:tcPr marT="137160"/>
                </a:tc>
                <a:tc>
                  <a:txBody>
                    <a:bodyPr/>
                    <a:lstStyle/>
                    <a:p>
                      <a:pPr marL="0" indent="0">
                        <a:buFont typeface="Wingdings" pitchFamily="2" charset="2"/>
                        <a:buNone/>
                      </a:pPr>
                      <a:r>
                        <a:rPr lang="en-US" sz="1100" kern="1200" dirty="0">
                          <a:solidFill>
                            <a:schemeClr val="dk1"/>
                          </a:solidFill>
                          <a:effectLst/>
                          <a:latin typeface="+mn-lt"/>
                          <a:ea typeface="+mn-ea"/>
                          <a:cs typeface="+mn-cs"/>
                        </a:rPr>
                        <a:t>CFR section 206.103 Payment of MIP (c) Acquisition of Title. </a:t>
                      </a:r>
                    </a:p>
                    <a:p>
                      <a:pPr marL="0" indent="0">
                        <a:buFont typeface="Wingdings" pitchFamily="2" charset="2"/>
                        <a:buNone/>
                      </a:pPr>
                      <a:r>
                        <a:rPr lang="en-US" sz="1100" kern="1200" dirty="0">
                          <a:solidFill>
                            <a:schemeClr val="dk1"/>
                          </a:solidFill>
                          <a:effectLst/>
                          <a:latin typeface="+mn-lt"/>
                          <a:ea typeface="+mn-ea"/>
                          <a:cs typeface="+mn-cs"/>
                        </a:rPr>
                        <a:t>Page 7132. </a:t>
                      </a:r>
                      <a:endParaRPr lang="en-US" sz="1100" dirty="0"/>
                    </a:p>
                  </a:txBody>
                  <a:tcPr marT="137160"/>
                </a:tc>
                <a:extLst>
                  <a:ext uri="{0D108BD9-81ED-4DB2-BD59-A6C34878D82A}">
                    <a16:rowId xmlns:a16="http://schemas.microsoft.com/office/drawing/2014/main" val="10001"/>
                  </a:ext>
                </a:extLst>
              </a:tr>
              <a:tr h="2713814">
                <a:tc>
                  <a:txBody>
                    <a:bodyPr/>
                    <a:lstStyle/>
                    <a:p>
                      <a:pPr algn="ctr"/>
                      <a:r>
                        <a:rPr lang="en-US" sz="1100" b="1" dirty="0">
                          <a:solidFill>
                            <a:schemeClr val="bg1"/>
                          </a:solidFill>
                        </a:rPr>
                        <a:t>#2</a:t>
                      </a:r>
                    </a:p>
                  </a:txBody>
                  <a:tcPr anchor="ctr">
                    <a:solidFill>
                      <a:schemeClr val="accent1"/>
                    </a:solidFill>
                  </a:tcPr>
                </a:tc>
                <a:tc>
                  <a:txBody>
                    <a:bodyPr/>
                    <a:lstStyle/>
                    <a:p>
                      <a:pPr marL="0" indent="0">
                        <a:buFont typeface="Wingdings" pitchFamily="2" charset="2"/>
                        <a:buNone/>
                      </a:pPr>
                      <a:r>
                        <a:rPr lang="en-US" sz="1100" dirty="0"/>
                        <a:t>Debenture Interest on Claim Type 23 (Short Sale)</a:t>
                      </a:r>
                    </a:p>
                  </a:txBody>
                  <a:tcPr marT="137160"/>
                </a:tc>
                <a:tc>
                  <a:txBody>
                    <a:bodyPr/>
                    <a:lstStyle/>
                    <a:p>
                      <a:pPr marL="0" indent="0">
                        <a:buFont typeface="Wingdings" pitchFamily="2" charset="2"/>
                        <a:buNone/>
                      </a:pPr>
                      <a:r>
                        <a:rPr lang="en-US" sz="1100" dirty="0"/>
                        <a:t>For FHA Case # Assigned Date </a:t>
                      </a:r>
                      <a:r>
                        <a:rPr lang="en-US" sz="1100" b="1" dirty="0"/>
                        <a:t>on or after</a:t>
                      </a:r>
                      <a:r>
                        <a:rPr lang="en-US" sz="1100" dirty="0"/>
                        <a:t> </a:t>
                      </a:r>
                      <a:r>
                        <a:rPr lang="en-US" sz="1100" b="1" dirty="0"/>
                        <a:t>9/19/17</a:t>
                      </a:r>
                      <a:r>
                        <a:rPr lang="en-US" sz="1100" dirty="0"/>
                        <a:t>, CT 23 (Short Sales) that are </a:t>
                      </a:r>
                      <a:r>
                        <a:rPr lang="en-US" sz="1100" b="1" dirty="0"/>
                        <a:t>not</a:t>
                      </a:r>
                      <a:r>
                        <a:rPr lang="en-US" sz="1100" dirty="0"/>
                        <a:t> Due and Payable, Note Interest will be paid up to the Deed Recorded Date and Debenture Interest paid thereafter (except when curtailed).  </a:t>
                      </a:r>
                    </a:p>
                    <a:p>
                      <a:pPr marL="0" indent="0">
                        <a:buFont typeface="Wingdings" pitchFamily="2" charset="2"/>
                        <a:buNone/>
                      </a:pPr>
                      <a:endParaRPr lang="en-US" sz="1100" dirty="0"/>
                    </a:p>
                    <a:p>
                      <a:pPr marL="0" indent="0">
                        <a:buFont typeface="Wingdings" pitchFamily="2" charset="2"/>
                        <a:buNone/>
                      </a:pPr>
                      <a:r>
                        <a:rPr lang="en-US" sz="1100" dirty="0"/>
                        <a:t>For FHA Case # Assigned Date </a:t>
                      </a:r>
                      <a:r>
                        <a:rPr lang="en-US" sz="1100" b="1" dirty="0"/>
                        <a:t>on or after</a:t>
                      </a:r>
                      <a:r>
                        <a:rPr lang="en-US" sz="1100" dirty="0"/>
                        <a:t> </a:t>
                      </a:r>
                      <a:r>
                        <a:rPr lang="en-US" sz="1100" b="1" dirty="0"/>
                        <a:t>9/19/17</a:t>
                      </a:r>
                      <a:r>
                        <a:rPr lang="en-US" sz="1100" dirty="0"/>
                        <a:t>, For CT 23 (Short Sales) that </a:t>
                      </a:r>
                      <a:r>
                        <a:rPr lang="en-US" sz="1100" u="sng" dirty="0"/>
                        <a:t>are</a:t>
                      </a:r>
                      <a:r>
                        <a:rPr lang="en-US" sz="1100" dirty="0"/>
                        <a:t> in Due and Payable, Note Interest will continue to be paid up to the Due Date, followed by Debenture Interest (except when curtailed).</a:t>
                      </a:r>
                    </a:p>
                    <a:p>
                      <a:pPr marL="0" indent="0">
                        <a:buFont typeface="Wingdings" pitchFamily="2" charset="2"/>
                        <a:buNone/>
                      </a:pPr>
                      <a:endParaRPr lang="en-US" sz="1100" dirty="0"/>
                    </a:p>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dirty="0"/>
                        <a:t>For FHA Case # Assigned Date </a:t>
                      </a:r>
                      <a:r>
                        <a:rPr lang="en-US" sz="1100" b="1" dirty="0">
                          <a:solidFill>
                            <a:schemeClr val="tx1"/>
                          </a:solidFill>
                        </a:rPr>
                        <a:t>before</a:t>
                      </a:r>
                      <a:r>
                        <a:rPr lang="en-US" sz="1100" dirty="0">
                          <a:solidFill>
                            <a:schemeClr val="tx1"/>
                          </a:solidFill>
                        </a:rPr>
                        <a:t> </a:t>
                      </a:r>
                      <a:r>
                        <a:rPr lang="en-US" sz="1100" b="1" dirty="0">
                          <a:solidFill>
                            <a:schemeClr val="tx1"/>
                          </a:solidFill>
                        </a:rPr>
                        <a:t>9/19/17</a:t>
                      </a:r>
                      <a:r>
                        <a:rPr lang="en-US" sz="1100" dirty="0">
                          <a:solidFill>
                            <a:schemeClr val="tx1"/>
                          </a:solidFill>
                        </a:rPr>
                        <a:t>, CT 23 (Short Sales) </a:t>
                      </a:r>
                      <a:r>
                        <a:rPr lang="en-US" sz="1100" dirty="0"/>
                        <a:t>Note Interest will be paid up to the Deed Recorded Date and Debenture Interest paid thereafter (except when curtailed).  Block #17 was changed to Deed Recorded Date in Release 5.5 on 4/7/18.</a:t>
                      </a:r>
                    </a:p>
                    <a:p>
                      <a:pPr marL="0" indent="0">
                        <a:buFont typeface="Wingdings" pitchFamily="2" charset="2"/>
                        <a:buNone/>
                      </a:pPr>
                      <a:endParaRPr lang="en-US" sz="1100" dirty="0">
                        <a:solidFill>
                          <a:schemeClr val="tx1"/>
                        </a:solidFill>
                      </a:endParaRPr>
                    </a:p>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i="0" dirty="0">
                          <a:solidFill>
                            <a:schemeClr val="tx1"/>
                          </a:solidFill>
                          <a:latin typeface="+mn-lt"/>
                          <a:ea typeface="SimSun" panose="02010600030101010101" pitchFamily="2" charset="-122"/>
                          <a:cs typeface="Times New Roman" panose="02020603050405020304" pitchFamily="18" charset="0"/>
                        </a:rPr>
                        <a:t>Claim </a:t>
                      </a:r>
                      <a:r>
                        <a:rPr lang="en-US" sz="1100" i="0" u="sng" dirty="0">
                          <a:solidFill>
                            <a:schemeClr val="tx1"/>
                          </a:solidFill>
                          <a:latin typeface="+mn-lt"/>
                          <a:ea typeface="SimSun" panose="02010600030101010101" pitchFamily="2" charset="-122"/>
                          <a:cs typeface="Times New Roman" panose="02020603050405020304" pitchFamily="18" charset="0"/>
                        </a:rPr>
                        <a:t>Expenses</a:t>
                      </a:r>
                      <a:r>
                        <a:rPr lang="en-US" sz="1100" i="0" dirty="0">
                          <a:solidFill>
                            <a:schemeClr val="tx1"/>
                          </a:solidFill>
                          <a:latin typeface="+mn-lt"/>
                          <a:ea typeface="SimSun" panose="02010600030101010101" pitchFamily="2" charset="-122"/>
                          <a:cs typeface="Times New Roman" panose="02020603050405020304" pitchFamily="18" charset="0"/>
                        </a:rPr>
                        <a:t> on Claim Type 23 Short Sale</a:t>
                      </a:r>
                    </a:p>
                  </a:txBody>
                  <a:tcPr marT="137160"/>
                </a:tc>
                <a:tc>
                  <a:txBody>
                    <a:bodyPr/>
                    <a:lstStyle/>
                    <a:p>
                      <a:pPr marL="0" indent="0">
                        <a:buFont typeface="Wingdings" pitchFamily="2" charset="2"/>
                        <a:buNone/>
                      </a:pPr>
                      <a:r>
                        <a:rPr lang="en-US" sz="1100" dirty="0"/>
                        <a:t>CFR reference 206.129 Payment of claim (f) Amount of Payment – mortgagee acquires title or is unsuccessful bidder. Page 7136.</a:t>
                      </a:r>
                    </a:p>
                  </a:txBody>
                  <a:tcPr marT="137160"/>
                </a:tc>
                <a:extLst>
                  <a:ext uri="{0D108BD9-81ED-4DB2-BD59-A6C34878D82A}">
                    <a16:rowId xmlns:a16="http://schemas.microsoft.com/office/drawing/2014/main" val="2091535634"/>
                  </a:ext>
                </a:extLst>
              </a:tr>
              <a:tr h="649583">
                <a:tc>
                  <a:txBody>
                    <a:bodyPr/>
                    <a:lstStyle/>
                    <a:p>
                      <a:pPr algn="ctr"/>
                      <a:r>
                        <a:rPr lang="en-US" sz="1100" b="1" dirty="0">
                          <a:solidFill>
                            <a:schemeClr val="bg1"/>
                          </a:solidFill>
                        </a:rPr>
                        <a:t>#3</a:t>
                      </a:r>
                    </a:p>
                  </a:txBody>
                  <a:tcPr anchor="ctr">
                    <a:solidFill>
                      <a:schemeClr val="accent1"/>
                    </a:solidFill>
                  </a:tcPr>
                </a:tc>
                <a:tc>
                  <a:txBody>
                    <a:bodyPr/>
                    <a:lstStyle/>
                    <a:p>
                      <a:pPr marL="0" indent="0">
                        <a:buFont typeface="Wingdings" pitchFamily="2" charset="2"/>
                        <a:buNone/>
                      </a:pPr>
                      <a:r>
                        <a:rPr lang="en-US" sz="1100" dirty="0"/>
                        <a:t>Closing Costs cannot exceed 11% of Sale Price</a:t>
                      </a:r>
                    </a:p>
                  </a:txBody>
                  <a:tcPr marT="137160"/>
                </a:tc>
                <a:tc>
                  <a:txBody>
                    <a:bodyPr/>
                    <a:lstStyle/>
                    <a:p>
                      <a:pPr marL="0" indent="0">
                        <a:buFont typeface="Wingdings" pitchFamily="2" charset="2"/>
                        <a:buNone/>
                      </a:pPr>
                      <a:r>
                        <a:rPr lang="en-US" sz="1100" dirty="0"/>
                        <a:t>For FHA Case # Assigned Date </a:t>
                      </a:r>
                      <a:r>
                        <a:rPr lang="en-US" sz="1100" b="1" kern="1200" dirty="0">
                          <a:solidFill>
                            <a:schemeClr val="tx1"/>
                          </a:solidFill>
                          <a:effectLst/>
                          <a:latin typeface="+mn-lt"/>
                          <a:ea typeface="+mn-ea"/>
                          <a:cs typeface="+mn-cs"/>
                        </a:rPr>
                        <a:t>on or after</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9/19/17</a:t>
                      </a:r>
                      <a:r>
                        <a:rPr lang="en-US" sz="1100" kern="1200" dirty="0">
                          <a:solidFill>
                            <a:schemeClr val="tx1"/>
                          </a:solidFill>
                          <a:effectLst/>
                          <a:latin typeface="+mn-lt"/>
                          <a:ea typeface="+mn-ea"/>
                          <a:cs typeface="+mn-cs"/>
                        </a:rPr>
                        <a:t>, </a:t>
                      </a:r>
                      <a:r>
                        <a:rPr lang="en-US" sz="1100" dirty="0"/>
                        <a:t>Closing costs cannot exceed 11% of the Sales Price for Claim Type 21 </a:t>
                      </a:r>
                      <a:r>
                        <a:rPr lang="en-US" sz="1100" b="1" dirty="0">
                          <a:solidFill>
                            <a:schemeClr val="tx1"/>
                          </a:solidFill>
                        </a:rPr>
                        <a:t>Sales Based Claim (SBC)</a:t>
                      </a:r>
                      <a:r>
                        <a:rPr lang="en-US" sz="1100" dirty="0"/>
                        <a:t> and Claim type 23. </a:t>
                      </a:r>
                    </a:p>
                  </a:txBody>
                  <a:tcPr marT="137160"/>
                </a:tc>
                <a:tc>
                  <a:txBody>
                    <a:bodyPr/>
                    <a:lstStyle/>
                    <a:p>
                      <a:pPr marL="0" indent="0">
                        <a:buFont typeface="Wingdings" pitchFamily="2" charset="2"/>
                        <a:buNone/>
                      </a:pPr>
                      <a:r>
                        <a:rPr lang="en-US" sz="1100" dirty="0"/>
                        <a:t>CFR reference 206.125 Acquisition and Sale of the Property. Page 7135.</a:t>
                      </a:r>
                    </a:p>
                  </a:txBody>
                  <a:tcPr marT="137160"/>
                </a:tc>
                <a:extLst>
                  <a:ext uri="{0D108BD9-81ED-4DB2-BD59-A6C34878D82A}">
                    <a16:rowId xmlns:a16="http://schemas.microsoft.com/office/drawing/2014/main" val="3483705253"/>
                  </a:ext>
                </a:extLst>
              </a:tr>
              <a:tr h="649583">
                <a:tc>
                  <a:txBody>
                    <a:bodyPr/>
                    <a:lstStyle/>
                    <a:p>
                      <a:pPr algn="ctr"/>
                      <a:r>
                        <a:rPr lang="en-US" sz="1100" b="1" dirty="0">
                          <a:solidFill>
                            <a:schemeClr val="bg1"/>
                          </a:solidFill>
                        </a:rPr>
                        <a:t>#4</a:t>
                      </a:r>
                    </a:p>
                  </a:txBody>
                  <a:tcPr anchor="ctr">
                    <a:solidFill>
                      <a:schemeClr val="accent1"/>
                    </a:solidFill>
                  </a:tcPr>
                </a:tc>
                <a:tc>
                  <a:txBody>
                    <a:bodyPr/>
                    <a:lstStyle/>
                    <a:p>
                      <a:pPr marL="0" indent="0">
                        <a:buFont typeface="Wingdings" pitchFamily="2" charset="2"/>
                        <a:buNone/>
                      </a:pPr>
                      <a:r>
                        <a:rPr lang="en-US" sz="1100" dirty="0"/>
                        <a:t>Cap Claim amount at MCA</a:t>
                      </a:r>
                    </a:p>
                  </a:txBody>
                  <a:tcPr marT="137160"/>
                </a:tc>
                <a:tc>
                  <a:txBody>
                    <a:bodyPr/>
                    <a:lstStyle/>
                    <a:p>
                      <a:pPr marL="0" indent="0">
                        <a:buFont typeface="Wingdings" pitchFamily="2" charset="2"/>
                        <a:buNone/>
                      </a:pPr>
                      <a:r>
                        <a:rPr lang="en-US" sz="1100" dirty="0"/>
                        <a:t>For FHA Case # Assigned Date </a:t>
                      </a:r>
                      <a:r>
                        <a:rPr lang="en-US" sz="1100" b="1" kern="1200" dirty="0">
                          <a:solidFill>
                            <a:schemeClr val="tx1"/>
                          </a:solidFill>
                          <a:effectLst/>
                          <a:latin typeface="+mn-lt"/>
                          <a:ea typeface="+mn-ea"/>
                          <a:cs typeface="+mn-cs"/>
                        </a:rPr>
                        <a:t>on or after</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9/19/17</a:t>
                      </a:r>
                      <a:r>
                        <a:rPr lang="en-US" sz="1100" kern="1200" dirty="0">
                          <a:solidFill>
                            <a:schemeClr val="tx1"/>
                          </a:solidFill>
                          <a:effectLst/>
                          <a:latin typeface="+mn-lt"/>
                          <a:ea typeface="+mn-ea"/>
                          <a:cs typeface="+mn-cs"/>
                        </a:rPr>
                        <a:t>, </a:t>
                      </a:r>
                      <a:r>
                        <a:rPr lang="en-US" sz="1100" dirty="0"/>
                        <a:t>The Maximum Claim Amount PAID on an endorsed loan cannot exceed the Maximum Claim Amount (MCA). </a:t>
                      </a:r>
                    </a:p>
                  </a:txBody>
                  <a:tcPr marT="137160"/>
                </a:tc>
                <a:tc>
                  <a:txBody>
                    <a:bodyPr/>
                    <a:lstStyle/>
                    <a:p>
                      <a:pPr marL="0" indent="0">
                        <a:buFont typeface="Wingdings" pitchFamily="2" charset="2"/>
                        <a:buNone/>
                      </a:pPr>
                      <a:r>
                        <a:rPr lang="en-US" sz="1100" dirty="0"/>
                        <a:t>CFR reference 206.129 Payment of claim (b) Limit on Claim Amount. Page 7136. </a:t>
                      </a:r>
                    </a:p>
                  </a:txBody>
                  <a:tcPr marT="137160"/>
                </a:tc>
                <a:extLst>
                  <a:ext uri="{0D108BD9-81ED-4DB2-BD59-A6C34878D82A}">
                    <a16:rowId xmlns:a16="http://schemas.microsoft.com/office/drawing/2014/main" val="1817049468"/>
                  </a:ext>
                </a:extLst>
              </a:tr>
              <a:tr h="771193">
                <a:tc>
                  <a:txBody>
                    <a:bodyPr/>
                    <a:lstStyle/>
                    <a:p>
                      <a:pPr algn="ctr"/>
                      <a:r>
                        <a:rPr lang="en-US" sz="1100" b="1" dirty="0">
                          <a:solidFill>
                            <a:schemeClr val="bg1"/>
                          </a:solidFill>
                        </a:rPr>
                        <a:t>#5</a:t>
                      </a:r>
                    </a:p>
                  </a:txBody>
                  <a:tcPr anchor="ctr">
                    <a:solidFill>
                      <a:schemeClr val="accent1"/>
                    </a:solidFill>
                  </a:tcPr>
                </a:tc>
                <a:tc>
                  <a:txBody>
                    <a:bodyPr/>
                    <a:lstStyle/>
                    <a:p>
                      <a:pPr marL="0" indent="0">
                        <a:buFont typeface="Wingdings" pitchFamily="2" charset="2"/>
                        <a:buNone/>
                      </a:pPr>
                      <a:r>
                        <a:rPr lang="en-US" sz="1100" dirty="0"/>
                        <a:t>Limit 2/3 Payment on Specified Property Charges</a:t>
                      </a:r>
                    </a:p>
                  </a:txBody>
                  <a:tcPr marT="137160"/>
                </a:tc>
                <a:tc>
                  <a:txBody>
                    <a:bodyPr/>
                    <a:lstStyle/>
                    <a:p>
                      <a:pPr marL="0" indent="0">
                        <a:buFont typeface="Wingdings" pitchFamily="2" charset="2"/>
                        <a:buNone/>
                      </a:pPr>
                      <a:r>
                        <a:rPr lang="en-US" sz="1100" dirty="0"/>
                        <a:t>For FHA Case # Assigned Date </a:t>
                      </a:r>
                      <a:r>
                        <a:rPr lang="en-US" sz="1100" b="1" kern="1200" dirty="0">
                          <a:solidFill>
                            <a:schemeClr val="tx1"/>
                          </a:solidFill>
                          <a:effectLst/>
                          <a:latin typeface="+mn-lt"/>
                          <a:ea typeface="+mn-ea"/>
                          <a:cs typeface="+mn-cs"/>
                        </a:rPr>
                        <a:t>on or after</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9/19/17</a:t>
                      </a:r>
                      <a:r>
                        <a:rPr lang="en-US" sz="1100" dirty="0"/>
                        <a:t>, HERMIT will limit specified SECTION 305 transaction codes to 2/3’s of the full transaction amount. </a:t>
                      </a:r>
                    </a:p>
                  </a:txBody>
                  <a:tcPr marT="137160"/>
                </a:tc>
                <a:tc>
                  <a:txBody>
                    <a:bodyPr/>
                    <a:lstStyle/>
                    <a:p>
                      <a:pPr marL="0" indent="0">
                        <a:buFont typeface="Wingdings" pitchFamily="2" charset="2"/>
                        <a:buNone/>
                      </a:pPr>
                      <a:r>
                        <a:rPr lang="en-US" sz="950" dirty="0"/>
                        <a:t>CFR reference 206.129 Payment of claim (d) Amount of Payment – Mortgagee acquires title or is unsuccessful bidder. Page 7136</a:t>
                      </a:r>
                    </a:p>
                  </a:txBody>
                  <a:tcPr marT="137160"/>
                </a:tc>
                <a:extLst>
                  <a:ext uri="{0D108BD9-81ED-4DB2-BD59-A6C34878D82A}">
                    <a16:rowId xmlns:a16="http://schemas.microsoft.com/office/drawing/2014/main" val="1997828439"/>
                  </a:ext>
                </a:extLst>
              </a:tr>
            </a:tbl>
          </a:graphicData>
        </a:graphic>
      </p:graphicFrame>
    </p:spTree>
    <p:extLst>
      <p:ext uri="{BB962C8B-B14F-4D97-AF65-F5344CB8AC3E}">
        <p14:creationId xmlns:p14="http://schemas.microsoft.com/office/powerpoint/2010/main" val="5028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72638" y="147333"/>
            <a:ext cx="8984568" cy="810060"/>
          </a:xfrm>
        </p:spPr>
        <p:txBody>
          <a:bodyPr/>
          <a:lstStyle/>
          <a:p>
            <a:r>
              <a:rPr lang="en-US" sz="2800" dirty="0"/>
              <a:t>#12 – Notify Borrower of D&amp;P Event (Timeline Changes)</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586991" y="1078245"/>
            <a:ext cx="8072377" cy="289039"/>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Borrower of D&amp;P for </a:t>
            </a:r>
            <a:r>
              <a:rPr lang="en-US" sz="1600" i="1" u="sng" dirty="0">
                <a:solidFill>
                  <a:schemeClr val="accent1"/>
                </a:solidFill>
                <a:latin typeface="Times New Roman" panose="02020603050405020304" pitchFamily="18" charset="0"/>
                <a:cs typeface="Times New Roman" panose="02020603050405020304" pitchFamily="18" charset="0"/>
              </a:rPr>
              <a:t>D&amp;P </a:t>
            </a:r>
            <a:r>
              <a:rPr lang="en-US" sz="1600" b="1" i="1" u="sng" dirty="0">
                <a:solidFill>
                  <a:schemeClr val="accent1"/>
                </a:solidFill>
                <a:latin typeface="Times New Roman" panose="02020603050405020304" pitchFamily="18" charset="0"/>
                <a:cs typeface="Times New Roman" panose="02020603050405020304" pitchFamily="18" charset="0"/>
              </a:rPr>
              <a:t>with </a:t>
            </a:r>
            <a:r>
              <a:rPr lang="en-US" sz="1600" i="1" u="sng" dirty="0">
                <a:solidFill>
                  <a:schemeClr val="accent1"/>
                </a:solidFill>
                <a:latin typeface="Times New Roman" panose="02020603050405020304" pitchFamily="18" charset="0"/>
                <a:cs typeface="Times New Roman" panose="02020603050405020304" pitchFamily="18" charset="0"/>
              </a:rPr>
              <a:t>HUD Approval</a:t>
            </a:r>
            <a:r>
              <a:rPr lang="en-US" sz="1600" i="1" dirty="0">
                <a:solidFill>
                  <a:schemeClr val="accent1"/>
                </a:solidFill>
                <a:latin typeface="Times New Roman" panose="02020603050405020304" pitchFamily="18" charset="0"/>
                <a:cs typeface="Times New Roman" panose="02020603050405020304" pitchFamily="18" charset="0"/>
              </a:rPr>
              <a:t> (timeline step process changes)</a:t>
            </a:r>
            <a:endParaRPr lang="en-US" sz="1600"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30</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645824"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206.125(a)(2).</a:t>
            </a:r>
            <a:endParaRPr lang="en-US" sz="110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166308" y="1664130"/>
            <a:ext cx="9218330" cy="4278094"/>
          </a:xfrm>
          <a:prstGeom prst="rect">
            <a:avLst/>
          </a:prstGeom>
        </p:spPr>
        <p:txBody>
          <a:bodyPr wrap="square">
            <a:spAutoFit/>
          </a:bodyPr>
          <a:lstStyle/>
          <a:p>
            <a:pPr marL="457200" indent="-457200">
              <a:buFont typeface="+mj-lt"/>
              <a:buAutoNum type="arabicPeriod"/>
            </a:pPr>
            <a:r>
              <a:rPr lang="en-US" sz="1800" dirty="0"/>
              <a:t>Effective after HERMIT Release 5.71 (March 30, 2019), the step </a:t>
            </a:r>
            <a:r>
              <a:rPr lang="en-US" sz="1800" b="1" dirty="0"/>
              <a:t>D&amp;P Notice Sent to Borrower </a:t>
            </a:r>
            <a:r>
              <a:rPr lang="en-US" sz="1800" dirty="0"/>
              <a:t>is </a:t>
            </a:r>
            <a:r>
              <a:rPr lang="en-US" sz="1800" i="1" dirty="0"/>
              <a:t>auto-inserted</a:t>
            </a:r>
            <a:r>
              <a:rPr lang="en-US" sz="1800" dirty="0"/>
              <a:t> into the </a:t>
            </a:r>
            <a:r>
              <a:rPr lang="en-US" sz="1800" b="1" dirty="0"/>
              <a:t>D&amp;P with HUD Approval timeline </a:t>
            </a:r>
            <a:r>
              <a:rPr lang="en-US" sz="1800" u="sng" dirty="0"/>
              <a:t>after</a:t>
            </a:r>
            <a:r>
              <a:rPr lang="en-US" sz="1800" dirty="0"/>
              <a:t> the letter is </a:t>
            </a:r>
            <a:r>
              <a:rPr lang="en-US" sz="1800" b="1" dirty="0"/>
              <a:t>uploaded</a:t>
            </a:r>
            <a:r>
              <a:rPr lang="en-US" sz="1800" dirty="0"/>
              <a:t> as a document on the </a:t>
            </a:r>
            <a:r>
              <a:rPr lang="en-US" sz="1800" b="1" dirty="0"/>
              <a:t>Upload D&amp;P Notice Sent to Borrower </a:t>
            </a:r>
            <a:r>
              <a:rPr lang="en-US" sz="1800" dirty="0"/>
              <a:t>timeline step.</a:t>
            </a:r>
          </a:p>
          <a:p>
            <a:pPr marL="457200" indent="-457200">
              <a:buFont typeface="+mj-lt"/>
              <a:buAutoNum type="arabicPeriod"/>
            </a:pPr>
            <a:endParaRPr lang="en-US" sz="1000" dirty="0"/>
          </a:p>
          <a:p>
            <a:pPr marL="457200" indent="-457200">
              <a:buFont typeface="+mj-lt"/>
              <a:buAutoNum type="arabicPeriod"/>
            </a:pPr>
            <a:r>
              <a:rPr lang="en-US" sz="1800" dirty="0"/>
              <a:t>The new sequence of steps is as follows: </a:t>
            </a:r>
          </a:p>
          <a:p>
            <a:pPr marL="830906" lvl="1" indent="-342900">
              <a:buFont typeface="+mj-lt"/>
              <a:buAutoNum type="alphaLcParenR"/>
            </a:pPr>
            <a:r>
              <a:rPr lang="en-US" sz="1800" dirty="0"/>
              <a:t>Servicer submits D&amp;P Request to HUD</a:t>
            </a:r>
          </a:p>
          <a:p>
            <a:pPr marL="830906" lvl="1" indent="-342900">
              <a:buFont typeface="+mj-lt"/>
              <a:buAutoNum type="alphaLcParenR"/>
            </a:pPr>
            <a:r>
              <a:rPr lang="en-US" sz="1800" dirty="0"/>
              <a:t>HUD Approves D&amp;P Request</a:t>
            </a:r>
          </a:p>
          <a:p>
            <a:pPr marL="830906" lvl="1" indent="-342900">
              <a:buFont typeface="+mj-lt"/>
              <a:buAutoNum type="alphaLcParenR"/>
            </a:pPr>
            <a:r>
              <a:rPr lang="en-US" sz="1800" dirty="0"/>
              <a:t>Servicer </a:t>
            </a:r>
            <a:r>
              <a:rPr lang="en-US" sz="1800" b="1" dirty="0"/>
              <a:t>uploads</a:t>
            </a:r>
            <a:r>
              <a:rPr lang="en-US" sz="1800" dirty="0"/>
              <a:t> a copy of the letter to step </a:t>
            </a:r>
            <a:r>
              <a:rPr lang="en-US" sz="1800" b="1" dirty="0"/>
              <a:t>Upload D&amp;P Notice Sent to Borrower</a:t>
            </a:r>
            <a:endParaRPr lang="en-US" sz="1800" dirty="0"/>
          </a:p>
          <a:p>
            <a:pPr marL="830906" lvl="1" indent="-342900">
              <a:buFont typeface="+mj-lt"/>
              <a:buAutoNum type="alphaLcParenR"/>
            </a:pPr>
            <a:r>
              <a:rPr lang="en-US" sz="1800" dirty="0"/>
              <a:t>HERMIT </a:t>
            </a:r>
            <a:r>
              <a:rPr lang="en-US" sz="1800" u="sng" dirty="0"/>
              <a:t>automatically</a:t>
            </a:r>
            <a:r>
              <a:rPr lang="en-US" sz="1800" dirty="0"/>
              <a:t> adds </a:t>
            </a:r>
            <a:r>
              <a:rPr lang="en-US" sz="1800" b="1" dirty="0"/>
              <a:t>D&amp;P Notice Sent to Borrower</a:t>
            </a:r>
            <a:r>
              <a:rPr lang="en-US" sz="1800" dirty="0"/>
              <a:t> step after document upload</a:t>
            </a:r>
          </a:p>
          <a:p>
            <a:pPr marL="830906" lvl="1" indent="-342900">
              <a:buFont typeface="+mj-lt"/>
              <a:buAutoNum type="alphaLcParenR"/>
            </a:pPr>
            <a:r>
              <a:rPr lang="en-US" sz="1800" dirty="0"/>
              <a:t>Servicer </a:t>
            </a:r>
            <a:r>
              <a:rPr lang="en-US" sz="1800" u="sng" dirty="0"/>
              <a:t>must complete</a:t>
            </a:r>
            <a:r>
              <a:rPr lang="en-US" sz="1800" dirty="0"/>
              <a:t> </a:t>
            </a:r>
            <a:r>
              <a:rPr lang="en-US" sz="1800" b="1" dirty="0"/>
              <a:t>D&amp;P Notice Sent to Borrower </a:t>
            </a:r>
            <a:r>
              <a:rPr lang="en-US" sz="1800" dirty="0"/>
              <a:t>step in order to file claim</a:t>
            </a:r>
          </a:p>
          <a:p>
            <a:pPr marL="457200" indent="-457200">
              <a:buFont typeface="+mj-lt"/>
              <a:buAutoNum type="arabicPeriod"/>
            </a:pPr>
            <a:endParaRPr lang="en-US" sz="1000" dirty="0"/>
          </a:p>
          <a:p>
            <a:pPr marL="457200" indent="-457200">
              <a:buFont typeface="+mj-lt"/>
              <a:buAutoNum type="arabicPeriod"/>
            </a:pPr>
            <a:r>
              <a:rPr lang="en-US" sz="1800" dirty="0"/>
              <a:t>For timelines with the </a:t>
            </a:r>
            <a:r>
              <a:rPr lang="en-US" sz="1800" b="1" dirty="0"/>
              <a:t>D&amp;P Notice Sent to Borrower </a:t>
            </a:r>
            <a:r>
              <a:rPr lang="en-US" sz="1800" u="sng" dirty="0"/>
              <a:t>step already present</a:t>
            </a:r>
            <a:r>
              <a:rPr lang="en-US" sz="1800" dirty="0"/>
              <a:t>, the step </a:t>
            </a:r>
            <a:r>
              <a:rPr lang="en-US" sz="1800" b="1" dirty="0"/>
              <a:t>will not </a:t>
            </a:r>
            <a:r>
              <a:rPr lang="en-US" sz="1800" dirty="0"/>
              <a:t>be changed as a result of the 5.71 Release.  If the step is already completed, the step </a:t>
            </a:r>
            <a:r>
              <a:rPr lang="en-US" sz="1800" b="1" dirty="0"/>
              <a:t>Complete Date </a:t>
            </a:r>
            <a:r>
              <a:rPr lang="en-US" sz="1800" dirty="0"/>
              <a:t>will remain </a:t>
            </a:r>
            <a:r>
              <a:rPr lang="en-US" sz="1800" u="sng" dirty="0"/>
              <a:t>unchanged</a:t>
            </a:r>
            <a:r>
              <a:rPr lang="en-US" sz="1800" dirty="0"/>
              <a:t>; and if the step is incomplete, the servicer must still complete the step with the correct </a:t>
            </a:r>
            <a:r>
              <a:rPr lang="en-US" sz="1800" u="sng" dirty="0"/>
              <a:t>completion date</a:t>
            </a:r>
            <a:r>
              <a:rPr lang="en-US" sz="1800" dirty="0"/>
              <a:t> prior to submitting a claim to HUD.</a:t>
            </a:r>
          </a:p>
          <a:p>
            <a:pPr marL="457200" indent="-457200">
              <a:buFont typeface="+mj-lt"/>
              <a:buAutoNum type="arabicPeriod"/>
            </a:pPr>
            <a:endParaRPr lang="en-US" sz="1800" dirty="0"/>
          </a:p>
        </p:txBody>
      </p:sp>
    </p:spTree>
    <p:extLst>
      <p:ext uri="{BB962C8B-B14F-4D97-AF65-F5344CB8AC3E}">
        <p14:creationId xmlns:p14="http://schemas.microsoft.com/office/powerpoint/2010/main" val="1927639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56858"/>
            <a:ext cx="8984568" cy="810060"/>
          </a:xfrm>
        </p:spPr>
        <p:txBody>
          <a:bodyPr/>
          <a:lstStyle/>
          <a:p>
            <a:r>
              <a:rPr lang="en-US" sz="2800" dirty="0"/>
              <a:t>#13 – Auto Curtailment – Notify Borrower of D&amp;P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77263" y="1057190"/>
            <a:ext cx="7819079" cy="274058"/>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Borrower of D&amp;P for D&amp;P </a:t>
            </a:r>
            <a:r>
              <a:rPr lang="en-US" sz="1600" b="1" i="1" dirty="0">
                <a:solidFill>
                  <a:schemeClr val="accent1"/>
                </a:solidFill>
                <a:latin typeface="Times New Roman" panose="02020603050405020304" pitchFamily="18" charset="0"/>
                <a:cs typeface="Times New Roman" panose="02020603050405020304" pitchFamily="18" charset="0"/>
              </a:rPr>
              <a:t>w/o </a:t>
            </a:r>
            <a:r>
              <a:rPr lang="en-US" sz="1600" i="1" dirty="0">
                <a:solidFill>
                  <a:schemeClr val="accent1"/>
                </a:solidFill>
                <a:latin typeface="Times New Roman" panose="02020603050405020304" pitchFamily="18" charset="0"/>
                <a:cs typeface="Times New Roman" panose="02020603050405020304" pitchFamily="18" charset="0"/>
              </a:rPr>
              <a:t>HUD Approval </a:t>
            </a:r>
            <a:endParaRPr lang="en-US" sz="1600"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31</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645824"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206.125(a)(2).</a:t>
            </a:r>
            <a:endParaRPr lang="en-US" sz="110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425978" y="1427140"/>
            <a:ext cx="8592798" cy="3431709"/>
          </a:xfrm>
          <a:prstGeom prst="rect">
            <a:avLst/>
          </a:prstGeom>
        </p:spPr>
        <p:txBody>
          <a:bodyPr wrap="square">
            <a:spAutoFit/>
          </a:bodyPr>
          <a:lstStyle/>
          <a:p>
            <a:pPr marL="457200" indent="-457200">
              <a:buFont typeface="+mj-lt"/>
              <a:buAutoNum type="arabicPeriod"/>
            </a:pPr>
            <a:r>
              <a:rPr lang="en-US" sz="1700" dirty="0"/>
              <a:t>For loans with a D&amp;P </a:t>
            </a:r>
            <a:r>
              <a:rPr lang="en-US" sz="1700" b="1" dirty="0"/>
              <a:t>Due Date on or after 7/1/15</a:t>
            </a:r>
            <a:r>
              <a:rPr lang="en-US" sz="1700" dirty="0"/>
              <a:t>, (Effective Date of ML 2015-10), Notification to Borrower of D&amp;P </a:t>
            </a:r>
            <a:r>
              <a:rPr lang="en-US" sz="1700" u="sng" dirty="0"/>
              <a:t>must be within 30 days of Notifying HUD of Default</a:t>
            </a:r>
            <a:r>
              <a:rPr lang="en-US" sz="1700" dirty="0"/>
              <a:t>.</a:t>
            </a:r>
          </a:p>
          <a:p>
            <a:pPr marL="457200" indent="-457200">
              <a:buFont typeface="+mj-lt"/>
              <a:buAutoNum type="arabicPeriod"/>
            </a:pPr>
            <a:endParaRPr lang="en-US" sz="1000" dirty="0"/>
          </a:p>
          <a:p>
            <a:pPr marL="457200" indent="-457200">
              <a:buFont typeface="+mj-lt"/>
              <a:buAutoNum type="arabicPeriod"/>
            </a:pPr>
            <a:r>
              <a:rPr lang="en-US" sz="1700" dirty="0"/>
              <a:t>For D&amp;P </a:t>
            </a:r>
            <a:r>
              <a:rPr lang="en-US" sz="1700" b="1" dirty="0"/>
              <a:t>w/o</a:t>
            </a:r>
            <a:r>
              <a:rPr lang="en-US" sz="1700" dirty="0"/>
              <a:t> HUD Approval, HERMIT will “auto-curtail” Claim Type 21 or Claim Type 23 if </a:t>
            </a:r>
            <a:r>
              <a:rPr lang="en-US" sz="1700" b="1" dirty="0"/>
              <a:t>Notification Sent to Borrower </a:t>
            </a:r>
            <a:r>
              <a:rPr lang="en-US" sz="1700" dirty="0"/>
              <a:t>step is </a:t>
            </a:r>
            <a:r>
              <a:rPr lang="en-US" sz="1700" u="sng" dirty="0"/>
              <a:t>not</a:t>
            </a:r>
            <a:r>
              <a:rPr lang="en-US" sz="1700" dirty="0"/>
              <a:t> completed </a:t>
            </a:r>
            <a:r>
              <a:rPr lang="en-US" sz="1700" u="sng" dirty="0"/>
              <a:t>within 30 days </a:t>
            </a:r>
            <a:r>
              <a:rPr lang="en-US" sz="1700" dirty="0"/>
              <a:t>of the </a:t>
            </a:r>
            <a:r>
              <a:rPr lang="en-US" sz="1700" b="1" dirty="0"/>
              <a:t>D&amp;P w/o HUD Approval </a:t>
            </a:r>
            <a:r>
              <a:rPr lang="en-US" sz="1700" dirty="0"/>
              <a:t>timeline</a:t>
            </a:r>
            <a:r>
              <a:rPr lang="en-US" sz="1700" b="1" dirty="0"/>
              <a:t> setup/Create Date</a:t>
            </a:r>
            <a:r>
              <a:rPr lang="en-US" sz="1700" dirty="0"/>
              <a:t>. </a:t>
            </a:r>
          </a:p>
          <a:p>
            <a:pPr marL="457200" indent="-457200">
              <a:buFont typeface="+mj-lt"/>
              <a:buAutoNum type="arabicPeriod"/>
            </a:pPr>
            <a:endParaRPr lang="en-US" sz="1000" dirty="0"/>
          </a:p>
          <a:p>
            <a:pPr marL="457200" indent="-457200">
              <a:buFont typeface="+mj-lt"/>
              <a:buAutoNum type="arabicPeriod"/>
            </a:pPr>
            <a:r>
              <a:rPr lang="en-US" sz="1700" dirty="0"/>
              <a:t>If curtailed for this reason, HERMIT will set the </a:t>
            </a:r>
            <a:r>
              <a:rPr lang="en-US" sz="1700" b="1" dirty="0"/>
              <a:t>Debenture Interest End Date</a:t>
            </a:r>
            <a:r>
              <a:rPr lang="en-US" sz="1700" dirty="0"/>
              <a:t> to </a:t>
            </a:r>
            <a:r>
              <a:rPr lang="en-US" sz="1700" b="1" dirty="0"/>
              <a:t>D&amp;P w/o HUD Approval </a:t>
            </a:r>
            <a:r>
              <a:rPr lang="en-US" sz="1700" dirty="0"/>
              <a:t>timeline</a:t>
            </a:r>
            <a:r>
              <a:rPr lang="en-US" sz="1700" b="1" dirty="0"/>
              <a:t> Create Date + 30 Days</a:t>
            </a:r>
            <a:r>
              <a:rPr lang="en-US" sz="1700" dirty="0"/>
              <a:t>.</a:t>
            </a:r>
          </a:p>
          <a:p>
            <a:pPr marL="457200" indent="-457200">
              <a:buFont typeface="+mj-lt"/>
              <a:buAutoNum type="arabicPeriod"/>
            </a:pPr>
            <a:endParaRPr lang="en-US" sz="1000" dirty="0"/>
          </a:p>
          <a:p>
            <a:r>
              <a:rPr lang="en-US" sz="1600" dirty="0">
                <a:solidFill>
                  <a:schemeClr val="accent1"/>
                </a:solidFill>
              </a:rPr>
              <a:t>NOTE</a:t>
            </a:r>
            <a:r>
              <a:rPr lang="en-US" sz="1600" dirty="0"/>
              <a:t>: “Notification to Borrower” event can occur </a:t>
            </a:r>
            <a:r>
              <a:rPr lang="en-US" sz="1600" b="1" dirty="0"/>
              <a:t>before</a:t>
            </a:r>
            <a:r>
              <a:rPr lang="en-US" sz="1600" dirty="0"/>
              <a:t> “Notification to HUD” event meaning the claim will not be curtailed for the letter being sent to borrower “early”. </a:t>
            </a:r>
          </a:p>
          <a:p>
            <a:pPr marL="457200" indent="-457200">
              <a:buFont typeface="+mj-lt"/>
              <a:buAutoNum type="arabicPeriod"/>
            </a:pPr>
            <a:endParaRPr lang="en-US" sz="1800" dirty="0"/>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205EE3CA-CFE9-4051-AE57-2F5BAEC26128}"/>
              </a:ext>
            </a:extLst>
          </p:cNvPr>
          <p:cNvPicPr>
            <a:picLocks noChangeAspect="1"/>
          </p:cNvPicPr>
          <p:nvPr/>
        </p:nvPicPr>
        <p:blipFill>
          <a:blip r:embed="rId2"/>
          <a:stretch>
            <a:fillRect/>
          </a:stretch>
        </p:blipFill>
        <p:spPr>
          <a:xfrm>
            <a:off x="3262845" y="5418217"/>
            <a:ext cx="5664491" cy="1003352"/>
          </a:xfrm>
          <a:prstGeom prst="rect">
            <a:avLst/>
          </a:prstGeom>
        </p:spPr>
      </p:pic>
      <p:pic>
        <p:nvPicPr>
          <p:cNvPr id="9" name="Picture 8">
            <a:extLst>
              <a:ext uri="{FF2B5EF4-FFF2-40B4-BE49-F238E27FC236}">
                <a16:creationId xmlns:a16="http://schemas.microsoft.com/office/drawing/2014/main" id="{FC87F0A2-7AE6-4345-A508-35C67CE9F63E}"/>
              </a:ext>
            </a:extLst>
          </p:cNvPr>
          <p:cNvPicPr>
            <a:picLocks noChangeAspect="1"/>
          </p:cNvPicPr>
          <p:nvPr/>
        </p:nvPicPr>
        <p:blipFill>
          <a:blip r:embed="rId3"/>
          <a:stretch>
            <a:fillRect/>
          </a:stretch>
        </p:blipFill>
        <p:spPr>
          <a:xfrm>
            <a:off x="371114" y="5076020"/>
            <a:ext cx="2832246" cy="1479626"/>
          </a:xfrm>
          <a:prstGeom prst="rect">
            <a:avLst/>
          </a:prstGeom>
        </p:spPr>
      </p:pic>
      <p:sp>
        <p:nvSpPr>
          <p:cNvPr id="11" name="TextBox 10">
            <a:extLst>
              <a:ext uri="{FF2B5EF4-FFF2-40B4-BE49-F238E27FC236}">
                <a16:creationId xmlns:a16="http://schemas.microsoft.com/office/drawing/2014/main" id="{717D9E4F-A04D-4E8F-8E87-98F01CCBAB01}"/>
              </a:ext>
            </a:extLst>
          </p:cNvPr>
          <p:cNvSpPr txBox="1"/>
          <p:nvPr/>
        </p:nvSpPr>
        <p:spPr>
          <a:xfrm>
            <a:off x="416834" y="4353705"/>
            <a:ext cx="8592798"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“D&amp;P Notice Sent to Borrower” was not completed 30 days from the notification to HUD (the D&amp;P w/o HUD Approval timeline “Create Date).  </a:t>
            </a:r>
          </a:p>
        </p:txBody>
      </p:sp>
    </p:spTree>
    <p:extLst>
      <p:ext uri="{BB962C8B-B14F-4D97-AF65-F5344CB8AC3E}">
        <p14:creationId xmlns:p14="http://schemas.microsoft.com/office/powerpoint/2010/main" val="80505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#14 – Auto Curtailment – Initiation of FCL (First Legal)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369025" y="1039199"/>
            <a:ext cx="8507611" cy="587105"/>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First Legal curtailment for D&amp;P </a:t>
            </a:r>
            <a:r>
              <a:rPr lang="en-US" sz="1600" b="1" i="1" dirty="0">
                <a:solidFill>
                  <a:schemeClr val="accent1"/>
                </a:solidFill>
                <a:latin typeface="Times New Roman" panose="02020603050405020304" pitchFamily="18" charset="0"/>
                <a:cs typeface="Times New Roman" panose="02020603050405020304" pitchFamily="18" charset="0"/>
              </a:rPr>
              <a:t>with</a:t>
            </a:r>
            <a:r>
              <a:rPr lang="en-US" sz="1600" i="1" dirty="0">
                <a:solidFill>
                  <a:schemeClr val="accent1"/>
                </a:solidFill>
                <a:latin typeface="Times New Roman" panose="02020603050405020304" pitchFamily="18" charset="0"/>
                <a:cs typeface="Times New Roman" panose="02020603050405020304" pitchFamily="18" charset="0"/>
              </a:rPr>
              <a:t> HUD Approval and FHA Case # assigned </a:t>
            </a:r>
            <a:r>
              <a:rPr lang="en-US" sz="1600" b="1" i="1" dirty="0">
                <a:solidFill>
                  <a:schemeClr val="accent1"/>
                </a:solidFill>
                <a:latin typeface="Times New Roman" panose="02020603050405020304" pitchFamily="18" charset="0"/>
                <a:cs typeface="Times New Roman" panose="02020603050405020304" pitchFamily="18" charset="0"/>
              </a:rPr>
              <a:t>before</a:t>
            </a:r>
            <a:r>
              <a:rPr lang="en-US" sz="1600" i="1" dirty="0">
                <a:solidFill>
                  <a:schemeClr val="accent1"/>
                </a:solidFill>
                <a:latin typeface="Times New Roman" panose="02020603050405020304" pitchFamily="18" charset="0"/>
                <a:cs typeface="Times New Roman" panose="02020603050405020304" pitchFamily="18" charset="0"/>
              </a:rPr>
              <a:t> </a:t>
            </a:r>
            <a:r>
              <a:rPr lang="en-US" sz="1600" b="1" i="1" dirty="0">
                <a:solidFill>
                  <a:schemeClr val="accent1"/>
                </a:solidFill>
                <a:latin typeface="Times New Roman" panose="02020603050405020304" pitchFamily="18" charset="0"/>
                <a:cs typeface="Times New Roman" panose="02020603050405020304" pitchFamily="18" charset="0"/>
              </a:rPr>
              <a:t>9/19/17</a:t>
            </a:r>
            <a:r>
              <a:rPr lang="en-US" sz="1600" i="1" dirty="0">
                <a:solidFill>
                  <a:schemeClr val="accent1"/>
                </a:solidFill>
              </a:rPr>
              <a:t>. </a:t>
            </a:r>
            <a:endParaRPr lang="en-US" sz="1600" i="1" dirty="0">
              <a:solidFill>
                <a:schemeClr val="accent1"/>
              </a:solidFill>
              <a:highlight>
                <a:srgbClr val="FFFF00"/>
              </a:highlight>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32</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652236"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206.125(d)(1).</a:t>
            </a:r>
            <a:endParaRPr lang="en-US" sz="110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00837" y="1474245"/>
            <a:ext cx="8788459" cy="3385542"/>
          </a:xfrm>
          <a:prstGeom prst="rect">
            <a:avLst/>
          </a:prstGeom>
        </p:spPr>
        <p:txBody>
          <a:bodyPr wrap="square">
            <a:spAutoFit/>
          </a:bodyPr>
          <a:lstStyle/>
          <a:p>
            <a:pPr marL="457200" indent="-457200">
              <a:buFont typeface="+mj-lt"/>
              <a:buAutoNum type="arabicPeriod"/>
            </a:pPr>
            <a:r>
              <a:rPr lang="en-US" sz="1600" dirty="0"/>
              <a:t>For FHA Case # Assigned Date </a:t>
            </a:r>
            <a:r>
              <a:rPr lang="en-US" sz="1600" b="1" dirty="0"/>
              <a:t>before 9/19/17</a:t>
            </a:r>
            <a:r>
              <a:rPr lang="en-US" sz="1600" dirty="0"/>
              <a:t> and D&amp;P </a:t>
            </a:r>
            <a:r>
              <a:rPr lang="en-US" sz="1600" b="1" dirty="0"/>
              <a:t>with</a:t>
            </a:r>
            <a:r>
              <a:rPr lang="en-US" sz="1600" dirty="0"/>
              <a:t> HUD Approval, the initiation of FCL (First Legal step completed) or a Deed in Lieu (DIL) </a:t>
            </a:r>
            <a:r>
              <a:rPr lang="en-US" sz="1600" u="sng" dirty="0"/>
              <a:t>must be completed within 6 months of borrower notification of D&amp;P</a:t>
            </a:r>
            <a:r>
              <a:rPr lang="en-US" sz="1600" b="1" dirty="0"/>
              <a:t>.</a:t>
            </a:r>
          </a:p>
          <a:p>
            <a:pPr marL="457200" indent="-457200">
              <a:buFont typeface="+mj-lt"/>
              <a:buAutoNum type="arabicPeriod"/>
            </a:pPr>
            <a:endParaRPr lang="en-US" sz="1000" dirty="0"/>
          </a:p>
          <a:p>
            <a:pPr marL="457200" indent="-457200">
              <a:buFont typeface="+mj-lt"/>
              <a:buAutoNum type="arabicPeriod"/>
            </a:pPr>
            <a:r>
              <a:rPr lang="en-US" sz="1600" dirty="0"/>
              <a:t>Specifically, Claim Type 21 will “auto-curtail” if the </a:t>
            </a:r>
            <a:r>
              <a:rPr lang="en-US" sz="1600" b="1" dirty="0"/>
              <a:t>Loss Mitigation - Pre-Foreclosure </a:t>
            </a:r>
            <a:r>
              <a:rPr lang="en-US" sz="1600" dirty="0"/>
              <a:t>timeline </a:t>
            </a:r>
            <a:r>
              <a:rPr lang="en-US" sz="1600" b="1" dirty="0"/>
              <a:t>Initiation of Foreclosure (First Legal)</a:t>
            </a:r>
            <a:r>
              <a:rPr lang="en-US" sz="1600" dirty="0"/>
              <a:t> step </a:t>
            </a:r>
            <a:r>
              <a:rPr lang="en-US" sz="1600" b="1" dirty="0"/>
              <a:t>Complete Date </a:t>
            </a:r>
            <a:r>
              <a:rPr lang="en-US" sz="1600" dirty="0"/>
              <a:t>(or </a:t>
            </a:r>
            <a:r>
              <a:rPr lang="en-US" sz="1600" b="1" dirty="0"/>
              <a:t>DIL Completion Date </a:t>
            </a:r>
            <a:r>
              <a:rPr lang="en-US" sz="1600" dirty="0"/>
              <a:t>entered in the claim Disposition page) is </a:t>
            </a:r>
            <a:r>
              <a:rPr lang="en-US" sz="1600" u="sng" dirty="0"/>
              <a:t>not</a:t>
            </a:r>
            <a:r>
              <a:rPr lang="en-US" sz="1600" dirty="0"/>
              <a:t> &lt;= later of: </a:t>
            </a:r>
          </a:p>
          <a:p>
            <a:pPr marL="945206" lvl="1" indent="-457200">
              <a:buFont typeface="+mj-lt"/>
              <a:buAutoNum type="alphaLcParenR"/>
            </a:pPr>
            <a:r>
              <a:rPr lang="en-US" sz="1600" dirty="0"/>
              <a:t>The </a:t>
            </a:r>
            <a:r>
              <a:rPr lang="en-US" sz="1600" b="1" dirty="0"/>
              <a:t>D&amp;P Notice Sent to Borrower </a:t>
            </a:r>
            <a:r>
              <a:rPr lang="en-US" sz="1600" dirty="0"/>
              <a:t>step </a:t>
            </a:r>
            <a:r>
              <a:rPr lang="en-US" sz="1600" b="1" dirty="0"/>
              <a:t>Complete Date </a:t>
            </a:r>
            <a:r>
              <a:rPr lang="en-US" sz="1600" dirty="0"/>
              <a:t>+ 6 Months </a:t>
            </a:r>
            <a:r>
              <a:rPr lang="en-US" sz="1600" b="1" dirty="0"/>
              <a:t>OR</a:t>
            </a:r>
            <a:r>
              <a:rPr lang="en-US" sz="1600" dirty="0"/>
              <a:t> </a:t>
            </a:r>
          </a:p>
          <a:p>
            <a:pPr marL="945206" lvl="1" indent="-457200">
              <a:buFont typeface="+mj-lt"/>
              <a:buAutoNum type="alphaLcParenR"/>
            </a:pPr>
            <a:r>
              <a:rPr lang="en-US" sz="1600" b="1" dirty="0"/>
              <a:t>Exp. Date of Approved Ext </a:t>
            </a:r>
            <a:r>
              <a:rPr lang="en-US" sz="1600" dirty="0"/>
              <a:t>(1st Legal to Commence FCL / Deed in Lieu) on the claims Disposition page: (Block #19)</a:t>
            </a:r>
          </a:p>
          <a:p>
            <a:pPr marL="945206" lvl="1" indent="-457200">
              <a:buFont typeface="+mj-lt"/>
              <a:buAutoNum type="alphaLcParenR"/>
            </a:pPr>
            <a:endParaRPr lang="en-US" sz="1000" dirty="0"/>
          </a:p>
          <a:p>
            <a:pPr marL="457200" indent="-457200">
              <a:buFont typeface="+mj-lt"/>
              <a:buAutoNum type="arabicPeriod"/>
            </a:pPr>
            <a:r>
              <a:rPr lang="en-US" sz="1600" dirty="0"/>
              <a:t>If claim is curtailed for this reason, the </a:t>
            </a:r>
            <a:r>
              <a:rPr lang="en-US" sz="1600" b="1" dirty="0"/>
              <a:t>Debenture Interest End Date </a:t>
            </a:r>
            <a:r>
              <a:rPr lang="en-US" sz="1600" dirty="0"/>
              <a:t>will be set to the </a:t>
            </a:r>
            <a:r>
              <a:rPr lang="en-US" sz="1600" b="1" dirty="0"/>
              <a:t>D&amp;P Notice Sent to Borrower </a:t>
            </a:r>
            <a:r>
              <a:rPr lang="en-US" sz="1600" dirty="0"/>
              <a:t>step </a:t>
            </a:r>
            <a:r>
              <a:rPr lang="en-US" sz="1600" b="1" dirty="0"/>
              <a:t>Complete Date + 6 Months </a:t>
            </a:r>
            <a:r>
              <a:rPr lang="en-US" sz="1600" dirty="0"/>
              <a:t>OR </a:t>
            </a:r>
            <a:r>
              <a:rPr lang="en-US" sz="1600" b="1" dirty="0"/>
              <a:t>Ext Expiration Date</a:t>
            </a:r>
            <a:r>
              <a:rPr lang="en-US" sz="1600" dirty="0"/>
              <a:t>, whichever is greater.</a:t>
            </a:r>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88339571-BE33-42E5-9BED-D7CBA4F59509}"/>
              </a:ext>
            </a:extLst>
          </p:cNvPr>
          <p:cNvPicPr>
            <a:picLocks noChangeAspect="1"/>
          </p:cNvPicPr>
          <p:nvPr/>
        </p:nvPicPr>
        <p:blipFill>
          <a:blip r:embed="rId2"/>
          <a:stretch>
            <a:fillRect/>
          </a:stretch>
        </p:blipFill>
        <p:spPr>
          <a:xfrm>
            <a:off x="4482407" y="5565323"/>
            <a:ext cx="4800130" cy="1082490"/>
          </a:xfrm>
          <a:prstGeom prst="rect">
            <a:avLst/>
          </a:prstGeom>
        </p:spPr>
      </p:pic>
      <p:pic>
        <p:nvPicPr>
          <p:cNvPr id="8" name="Picture 7">
            <a:extLst>
              <a:ext uri="{FF2B5EF4-FFF2-40B4-BE49-F238E27FC236}">
                <a16:creationId xmlns:a16="http://schemas.microsoft.com/office/drawing/2014/main" id="{ACFCCA96-F949-4FFA-B9D2-1617F136C546}"/>
              </a:ext>
            </a:extLst>
          </p:cNvPr>
          <p:cNvPicPr>
            <a:picLocks noChangeAspect="1"/>
          </p:cNvPicPr>
          <p:nvPr/>
        </p:nvPicPr>
        <p:blipFill>
          <a:blip r:embed="rId3"/>
          <a:stretch>
            <a:fillRect/>
          </a:stretch>
        </p:blipFill>
        <p:spPr>
          <a:xfrm>
            <a:off x="334538" y="5546273"/>
            <a:ext cx="4030110" cy="1160478"/>
          </a:xfrm>
          <a:prstGeom prst="rect">
            <a:avLst/>
          </a:prstGeom>
        </p:spPr>
      </p:pic>
      <p:sp>
        <p:nvSpPr>
          <p:cNvPr id="9" name="TextBox 8">
            <a:extLst>
              <a:ext uri="{FF2B5EF4-FFF2-40B4-BE49-F238E27FC236}">
                <a16:creationId xmlns:a16="http://schemas.microsoft.com/office/drawing/2014/main" id="{0E044232-F0A2-48A1-B946-617C04B31B1B}"/>
              </a:ext>
            </a:extLst>
          </p:cNvPr>
          <p:cNvSpPr txBox="1"/>
          <p:nvPr/>
        </p:nvSpPr>
        <p:spPr>
          <a:xfrm>
            <a:off x="527780" y="4765499"/>
            <a:ext cx="8561516" cy="598562"/>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Initiation of Foreclosure </a:t>
            </a:r>
            <a:r>
              <a:rPr lang="en-US" sz="1600" dirty="0"/>
              <a:t>(First Legal Date) was </a:t>
            </a:r>
            <a:r>
              <a:rPr lang="en-US" sz="1600" b="1" u="sng" dirty="0"/>
              <a:t>not</a:t>
            </a:r>
            <a:r>
              <a:rPr lang="en-US" sz="1600" u="sng" dirty="0"/>
              <a:t> completed within 6 months of the </a:t>
            </a:r>
            <a:r>
              <a:rPr lang="en-US" sz="1600" b="1" u="sng" dirty="0"/>
              <a:t>D&amp;P Notice Sent to Borrower</a:t>
            </a:r>
            <a:r>
              <a:rPr lang="en-US" sz="1600" u="sng" dirty="0"/>
              <a:t>.  </a:t>
            </a:r>
          </a:p>
        </p:txBody>
      </p:sp>
    </p:spTree>
    <p:extLst>
      <p:ext uri="{BB962C8B-B14F-4D97-AF65-F5344CB8AC3E}">
        <p14:creationId xmlns:p14="http://schemas.microsoft.com/office/powerpoint/2010/main" val="421661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#15 – Auto Curtailment – Initiation of FCL (First Legal)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68874" y="1101258"/>
            <a:ext cx="8696423" cy="587105"/>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First Legal curtailment for D&amp;P </a:t>
            </a:r>
            <a:r>
              <a:rPr lang="en-US" sz="1600" b="1" i="1" dirty="0">
                <a:solidFill>
                  <a:schemeClr val="accent1"/>
                </a:solidFill>
                <a:latin typeface="Times New Roman" panose="02020603050405020304" pitchFamily="18" charset="0"/>
                <a:cs typeface="Times New Roman" panose="02020603050405020304" pitchFamily="18" charset="0"/>
              </a:rPr>
              <a:t>w/o</a:t>
            </a:r>
            <a:r>
              <a:rPr lang="en-US" sz="1600" i="1" dirty="0">
                <a:solidFill>
                  <a:schemeClr val="accent1"/>
                </a:solidFill>
                <a:latin typeface="Times New Roman" panose="02020603050405020304" pitchFamily="18" charset="0"/>
                <a:cs typeface="Times New Roman" panose="02020603050405020304" pitchFamily="18" charset="0"/>
              </a:rPr>
              <a:t> HUD Approval: </a:t>
            </a:r>
            <a:r>
              <a:rPr lang="en-US" sz="1600" b="1" i="1" dirty="0">
                <a:solidFill>
                  <a:schemeClr val="accent1"/>
                </a:solidFill>
                <a:latin typeface="Times New Roman" panose="02020603050405020304" pitchFamily="18" charset="0"/>
                <a:cs typeface="Times New Roman" panose="02020603050405020304" pitchFamily="18" charset="0"/>
              </a:rPr>
              <a:t>Death</a:t>
            </a:r>
            <a:r>
              <a:rPr lang="en-US" sz="1600" i="1" dirty="0">
                <a:solidFill>
                  <a:schemeClr val="accent1"/>
                </a:solidFill>
                <a:latin typeface="Times New Roman" panose="02020603050405020304" pitchFamily="18" charset="0"/>
                <a:cs typeface="Times New Roman" panose="02020603050405020304" pitchFamily="18" charset="0"/>
              </a:rPr>
              <a:t> and FHA Case # assigned date </a:t>
            </a:r>
            <a:r>
              <a:rPr lang="en-US" sz="1600" b="1" i="1" dirty="0">
                <a:solidFill>
                  <a:schemeClr val="accent1"/>
                </a:solidFill>
                <a:latin typeface="Times New Roman" panose="02020603050405020304" pitchFamily="18" charset="0"/>
                <a:cs typeface="Times New Roman" panose="02020603050405020304" pitchFamily="18" charset="0"/>
              </a:rPr>
              <a:t>before</a:t>
            </a:r>
            <a:r>
              <a:rPr lang="en-US" sz="1600" i="1" dirty="0">
                <a:solidFill>
                  <a:schemeClr val="accent1"/>
                </a:solidFill>
                <a:latin typeface="Times New Roman" panose="02020603050405020304" pitchFamily="18" charset="0"/>
                <a:cs typeface="Times New Roman" panose="02020603050405020304" pitchFamily="18" charset="0"/>
              </a:rPr>
              <a:t> </a:t>
            </a:r>
            <a:r>
              <a:rPr lang="en-US" sz="1600" b="1" i="1" dirty="0">
                <a:solidFill>
                  <a:schemeClr val="accent1"/>
                </a:solidFill>
                <a:latin typeface="Times New Roman" panose="02020603050405020304" pitchFamily="18" charset="0"/>
                <a:cs typeface="Times New Roman" panose="02020603050405020304" pitchFamily="18" charset="0"/>
              </a:rPr>
              <a:t>9/19/17</a:t>
            </a:r>
            <a:endParaRPr lang="en-US" sz="1600" b="1"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33</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19750" y="6720174"/>
            <a:ext cx="4652236" cy="938719"/>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206.125(d)(1).</a:t>
            </a:r>
            <a:endParaRPr lang="en-US" sz="1100" dirty="0">
              <a:solidFill>
                <a:srgbClr val="000000"/>
              </a:solidFill>
              <a:latin typeface="Calibri" panose="020F0502020204030204" pitchFamily="34" charset="0"/>
            </a:endParaRPr>
          </a:p>
          <a:p>
            <a:endParaRPr lang="en-US" sz="1100" dirty="0"/>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34537" y="1687548"/>
            <a:ext cx="8867335" cy="3431709"/>
          </a:xfrm>
          <a:prstGeom prst="rect">
            <a:avLst/>
          </a:prstGeom>
        </p:spPr>
        <p:txBody>
          <a:bodyPr wrap="square">
            <a:spAutoFit/>
          </a:bodyPr>
          <a:lstStyle/>
          <a:p>
            <a:pPr marL="457200" indent="-457200">
              <a:buFont typeface="+mj-lt"/>
              <a:buAutoNum type="arabicPeriod"/>
            </a:pPr>
            <a:r>
              <a:rPr lang="en-US" sz="1600" dirty="0"/>
              <a:t>For FHA Case # Assigned Date </a:t>
            </a:r>
            <a:r>
              <a:rPr lang="en-US" sz="1600" b="1" dirty="0"/>
              <a:t>before</a:t>
            </a:r>
            <a:r>
              <a:rPr lang="en-US" sz="1600" dirty="0"/>
              <a:t> </a:t>
            </a:r>
            <a:r>
              <a:rPr lang="en-US" sz="1600" b="1" dirty="0"/>
              <a:t>9/19/17</a:t>
            </a:r>
            <a:r>
              <a:rPr lang="en-US" sz="1600" dirty="0"/>
              <a:t> and D&amp;P </a:t>
            </a:r>
            <a:r>
              <a:rPr lang="en-US" sz="1600" b="1" dirty="0"/>
              <a:t>w/o </a:t>
            </a:r>
            <a:r>
              <a:rPr lang="en-US" sz="1600" dirty="0"/>
              <a:t>HUD Approval, the initiation of FCL (First Legal) or a Deed in Lieu (DIL) </a:t>
            </a:r>
            <a:r>
              <a:rPr lang="en-US" sz="1600" u="sng" dirty="0"/>
              <a:t>must be completed within 6 months of the </a:t>
            </a:r>
            <a:r>
              <a:rPr lang="en-US" sz="1600" b="1" u="sng" dirty="0"/>
              <a:t>DEATH DATE</a:t>
            </a:r>
            <a:r>
              <a:rPr lang="en-US" sz="1600" b="1" dirty="0"/>
              <a:t>.</a:t>
            </a:r>
          </a:p>
          <a:p>
            <a:pPr marL="457200" indent="-457200">
              <a:buFont typeface="+mj-lt"/>
              <a:buAutoNum type="arabicPeriod"/>
            </a:pPr>
            <a:endParaRPr lang="en-US" sz="1000" dirty="0"/>
          </a:p>
          <a:p>
            <a:pPr marL="457200" indent="-457200">
              <a:buFont typeface="+mj-lt"/>
              <a:buAutoNum type="arabicPeriod"/>
            </a:pPr>
            <a:r>
              <a:rPr lang="en-US" sz="1600" dirty="0"/>
              <a:t>Specifically, Claim Type 21 will “auto-curtail” the </a:t>
            </a:r>
            <a:r>
              <a:rPr lang="en-US" sz="1600" b="1" dirty="0"/>
              <a:t>Loss Mitigation – Pre-Foreclosure</a:t>
            </a:r>
            <a:r>
              <a:rPr lang="en-US" sz="1600" dirty="0"/>
              <a:t> timeline </a:t>
            </a:r>
            <a:r>
              <a:rPr lang="en-US" sz="1600" b="1" dirty="0"/>
              <a:t>Initiation of Foreclosure (First Legal)</a:t>
            </a:r>
            <a:r>
              <a:rPr lang="en-US" sz="1600" dirty="0"/>
              <a:t> step </a:t>
            </a:r>
            <a:r>
              <a:rPr lang="en-US" sz="1600" b="1" dirty="0"/>
              <a:t>Complete Date </a:t>
            </a:r>
            <a:r>
              <a:rPr lang="en-US" sz="1600" dirty="0"/>
              <a:t>(or DIL Completion Date entered in the claim disposition page) is </a:t>
            </a:r>
            <a:r>
              <a:rPr lang="en-US" sz="1600" u="sng" dirty="0"/>
              <a:t>not</a:t>
            </a:r>
            <a:r>
              <a:rPr lang="en-US" sz="1600" dirty="0"/>
              <a:t> &lt;= later of: </a:t>
            </a:r>
          </a:p>
          <a:p>
            <a:pPr marL="457200" indent="-457200">
              <a:buFont typeface="+mj-lt"/>
              <a:buAutoNum type="arabicPeriod"/>
            </a:pPr>
            <a:endParaRPr lang="en-US" sz="1000" dirty="0"/>
          </a:p>
          <a:p>
            <a:pPr marL="945206" lvl="1" indent="-457200">
              <a:buFont typeface="+mj-lt"/>
              <a:buAutoNum type="alphaLcParenR"/>
            </a:pPr>
            <a:r>
              <a:rPr lang="en-US" sz="1600" b="1" dirty="0"/>
              <a:t>DEATH DATE</a:t>
            </a:r>
            <a:r>
              <a:rPr lang="en-US" sz="1600" dirty="0"/>
              <a:t> + 6 Months </a:t>
            </a:r>
            <a:r>
              <a:rPr lang="en-US" sz="1600" b="1" dirty="0"/>
              <a:t>OR</a:t>
            </a:r>
            <a:r>
              <a:rPr lang="en-US" sz="1600" dirty="0"/>
              <a:t> </a:t>
            </a:r>
          </a:p>
          <a:p>
            <a:pPr marL="945206" lvl="1" indent="-457200">
              <a:buFont typeface="+mj-lt"/>
              <a:buAutoNum type="alphaLcParenR"/>
            </a:pPr>
            <a:r>
              <a:rPr lang="en-US" sz="1600" b="1" dirty="0"/>
              <a:t>Exp. Date of</a:t>
            </a:r>
            <a:r>
              <a:rPr lang="en-US" sz="1600" dirty="0"/>
              <a:t> </a:t>
            </a:r>
            <a:r>
              <a:rPr lang="en-US" sz="1600" b="1" dirty="0"/>
              <a:t>Approved Ext </a:t>
            </a:r>
            <a:r>
              <a:rPr lang="en-US" sz="1600" dirty="0"/>
              <a:t>(1st Legal to Commence FCL / Deed in Lieu) in the claims disposition page (Block #19)</a:t>
            </a:r>
            <a:endParaRPr lang="en-US" sz="1700" dirty="0"/>
          </a:p>
          <a:p>
            <a:pPr marL="457200" indent="-457200">
              <a:buFont typeface="+mj-lt"/>
              <a:buAutoNum type="arabicPeriod"/>
            </a:pPr>
            <a:endParaRPr lang="en-US" sz="1000" dirty="0"/>
          </a:p>
          <a:p>
            <a:pPr marL="457200" indent="-457200">
              <a:buFont typeface="+mj-lt"/>
              <a:buAutoNum type="arabicPeriod"/>
            </a:pPr>
            <a:r>
              <a:rPr lang="en-US" sz="1700" dirty="0"/>
              <a:t>If claim is curtailed for this reason, the </a:t>
            </a:r>
            <a:r>
              <a:rPr lang="en-US" sz="1700" b="1" dirty="0"/>
              <a:t>Debenture Interest End Date </a:t>
            </a:r>
            <a:r>
              <a:rPr lang="en-US" sz="1700" dirty="0"/>
              <a:t>will be set to the </a:t>
            </a:r>
            <a:r>
              <a:rPr lang="en-US" sz="1700" b="1" dirty="0"/>
              <a:t>DEATH</a:t>
            </a:r>
            <a:r>
              <a:rPr lang="en-US" sz="1700" dirty="0"/>
              <a:t> </a:t>
            </a:r>
            <a:r>
              <a:rPr lang="en-US" sz="1700" b="1" dirty="0"/>
              <a:t>Date</a:t>
            </a:r>
            <a:r>
              <a:rPr lang="en-US" sz="1700" dirty="0"/>
              <a:t> + </a:t>
            </a:r>
            <a:r>
              <a:rPr lang="en-US" sz="1700" b="1" dirty="0"/>
              <a:t>6 Months </a:t>
            </a:r>
            <a:r>
              <a:rPr lang="en-US" sz="1700" dirty="0"/>
              <a:t>OR </a:t>
            </a:r>
            <a:r>
              <a:rPr lang="en-US" sz="1700" b="1" dirty="0"/>
              <a:t>Ext Expiration Date</a:t>
            </a:r>
            <a:r>
              <a:rPr lang="en-US" sz="1700" dirty="0"/>
              <a:t>, whichever is greater.</a:t>
            </a:r>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4CF599F1-6012-410D-B6ED-4939747902B2}"/>
              </a:ext>
            </a:extLst>
          </p:cNvPr>
          <p:cNvPicPr>
            <a:picLocks noChangeAspect="1"/>
          </p:cNvPicPr>
          <p:nvPr/>
        </p:nvPicPr>
        <p:blipFill>
          <a:blip r:embed="rId2"/>
          <a:stretch>
            <a:fillRect/>
          </a:stretch>
        </p:blipFill>
        <p:spPr>
          <a:xfrm>
            <a:off x="4623999" y="5615662"/>
            <a:ext cx="4470774" cy="976767"/>
          </a:xfrm>
          <a:prstGeom prst="rect">
            <a:avLst/>
          </a:prstGeom>
        </p:spPr>
      </p:pic>
      <p:pic>
        <p:nvPicPr>
          <p:cNvPr id="6" name="Picture 5">
            <a:extLst>
              <a:ext uri="{FF2B5EF4-FFF2-40B4-BE49-F238E27FC236}">
                <a16:creationId xmlns:a16="http://schemas.microsoft.com/office/drawing/2014/main" id="{1455D687-261F-4A67-A4A3-4964E07BA863}"/>
              </a:ext>
            </a:extLst>
          </p:cNvPr>
          <p:cNvPicPr>
            <a:picLocks noChangeAspect="1"/>
          </p:cNvPicPr>
          <p:nvPr/>
        </p:nvPicPr>
        <p:blipFill>
          <a:blip r:embed="rId3"/>
          <a:stretch>
            <a:fillRect/>
          </a:stretch>
        </p:blipFill>
        <p:spPr>
          <a:xfrm>
            <a:off x="558000" y="5609613"/>
            <a:ext cx="4054424" cy="727703"/>
          </a:xfrm>
          <a:prstGeom prst="rect">
            <a:avLst/>
          </a:prstGeom>
        </p:spPr>
      </p:pic>
      <p:sp>
        <p:nvSpPr>
          <p:cNvPr id="9" name="TextBox 8">
            <a:extLst>
              <a:ext uri="{FF2B5EF4-FFF2-40B4-BE49-F238E27FC236}">
                <a16:creationId xmlns:a16="http://schemas.microsoft.com/office/drawing/2014/main" id="{BBBCE7F1-0E1B-4CE0-8ACB-14DD5EFE9BD2}"/>
              </a:ext>
            </a:extLst>
          </p:cNvPr>
          <p:cNvSpPr txBox="1"/>
          <p:nvPr/>
        </p:nvSpPr>
        <p:spPr>
          <a:xfrm>
            <a:off x="539211" y="4794844"/>
            <a:ext cx="8455856"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Initiation of Foreclosure (First Legal Date</a:t>
            </a:r>
            <a:r>
              <a:rPr lang="en-US" sz="1600" dirty="0"/>
              <a:t>) was </a:t>
            </a:r>
            <a:r>
              <a:rPr lang="en-US" sz="1600" b="1" u="sng" dirty="0"/>
              <a:t>not</a:t>
            </a:r>
            <a:r>
              <a:rPr lang="en-US" sz="1600" u="sng" dirty="0"/>
              <a:t> completed within 6 months of the </a:t>
            </a:r>
            <a:r>
              <a:rPr lang="en-US" sz="1600" b="1" u="sng" dirty="0"/>
              <a:t>Death Date</a:t>
            </a:r>
            <a:r>
              <a:rPr lang="en-US" sz="1600" u="sng" dirty="0"/>
              <a:t>. (This example “auto curtails” on 1/17/2017).   </a:t>
            </a:r>
          </a:p>
        </p:txBody>
      </p:sp>
    </p:spTree>
    <p:extLst>
      <p:ext uri="{BB962C8B-B14F-4D97-AF65-F5344CB8AC3E}">
        <p14:creationId xmlns:p14="http://schemas.microsoft.com/office/powerpoint/2010/main" val="1286553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56858"/>
            <a:ext cx="8984568" cy="810060"/>
          </a:xfrm>
        </p:spPr>
        <p:txBody>
          <a:bodyPr/>
          <a:lstStyle/>
          <a:p>
            <a:r>
              <a:rPr lang="en-US" sz="2800" dirty="0"/>
              <a:t>#16 – Auto Curtailment – Initiation of FCL (First Legal)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19725" y="1041840"/>
            <a:ext cx="8788459" cy="587105"/>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First Legal curtailment for D&amp;P </a:t>
            </a:r>
            <a:r>
              <a:rPr lang="en-US" sz="1600" b="1" i="1" dirty="0">
                <a:solidFill>
                  <a:schemeClr val="accent1"/>
                </a:solidFill>
                <a:latin typeface="Times New Roman" panose="02020603050405020304" pitchFamily="18" charset="0"/>
                <a:cs typeface="Times New Roman" panose="02020603050405020304" pitchFamily="18" charset="0"/>
              </a:rPr>
              <a:t>w/o</a:t>
            </a:r>
            <a:r>
              <a:rPr lang="en-US" sz="1600" i="1" dirty="0">
                <a:solidFill>
                  <a:schemeClr val="accent1"/>
                </a:solidFill>
                <a:latin typeface="Times New Roman" panose="02020603050405020304" pitchFamily="18" charset="0"/>
                <a:cs typeface="Times New Roman" panose="02020603050405020304" pitchFamily="18" charset="0"/>
              </a:rPr>
              <a:t> HUD Approval: </a:t>
            </a:r>
            <a:r>
              <a:rPr lang="en-US" sz="1600" b="1" i="1" dirty="0">
                <a:solidFill>
                  <a:schemeClr val="accent1"/>
                </a:solidFill>
                <a:latin typeface="Times New Roman" panose="02020603050405020304" pitchFamily="18" charset="0"/>
                <a:cs typeface="Times New Roman" panose="02020603050405020304" pitchFamily="18" charset="0"/>
              </a:rPr>
              <a:t>Conveyed</a:t>
            </a:r>
            <a:r>
              <a:rPr lang="en-US" sz="1600" i="1" dirty="0">
                <a:solidFill>
                  <a:schemeClr val="accent1"/>
                </a:solidFill>
                <a:latin typeface="Times New Roman" panose="02020603050405020304" pitchFamily="18" charset="0"/>
                <a:cs typeface="Times New Roman" panose="02020603050405020304" pitchFamily="18" charset="0"/>
              </a:rPr>
              <a:t> Title and FHA Case # assigned date </a:t>
            </a:r>
            <a:r>
              <a:rPr lang="en-US" sz="1600" b="1" i="1" dirty="0">
                <a:solidFill>
                  <a:schemeClr val="accent1"/>
                </a:solidFill>
                <a:latin typeface="Times New Roman" panose="02020603050405020304" pitchFamily="18" charset="0"/>
                <a:cs typeface="Times New Roman" panose="02020603050405020304" pitchFamily="18" charset="0"/>
              </a:rPr>
              <a:t>before 9/19/17</a:t>
            </a:r>
            <a:endParaRPr lang="en-US" sz="1400" b="1"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34</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2754280" cy="261610"/>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t> Mortgagee Letter 2015-10</a:t>
            </a:r>
          </a:p>
        </p:txBody>
      </p:sp>
      <p:sp>
        <p:nvSpPr>
          <p:cNvPr id="10" name="Rectangle 9">
            <a:extLst>
              <a:ext uri="{FF2B5EF4-FFF2-40B4-BE49-F238E27FC236}">
                <a16:creationId xmlns:a16="http://schemas.microsoft.com/office/drawing/2014/main" id="{1280E9F8-5EFE-4724-8054-56A9C09D89DF}"/>
              </a:ext>
            </a:extLst>
          </p:cNvPr>
          <p:cNvSpPr/>
          <p:nvPr/>
        </p:nvSpPr>
        <p:spPr>
          <a:xfrm>
            <a:off x="334538" y="1644018"/>
            <a:ext cx="8984568" cy="3631763"/>
          </a:xfrm>
          <a:prstGeom prst="rect">
            <a:avLst/>
          </a:prstGeom>
        </p:spPr>
        <p:txBody>
          <a:bodyPr wrap="square">
            <a:spAutoFit/>
          </a:bodyPr>
          <a:lstStyle/>
          <a:p>
            <a:pPr marL="457200" indent="-457200">
              <a:buFont typeface="+mj-lt"/>
              <a:buAutoNum type="arabicPeriod"/>
            </a:pPr>
            <a:r>
              <a:rPr lang="en-US" sz="1600" dirty="0"/>
              <a:t>For FHA Case # Assigned Date </a:t>
            </a:r>
            <a:r>
              <a:rPr lang="en-US" sz="1600" b="1" dirty="0"/>
              <a:t>before</a:t>
            </a:r>
            <a:r>
              <a:rPr lang="en-US" sz="1600" dirty="0"/>
              <a:t> </a:t>
            </a:r>
            <a:r>
              <a:rPr lang="en-US" sz="1600" b="1" dirty="0"/>
              <a:t>9/19/17</a:t>
            </a:r>
            <a:r>
              <a:rPr lang="en-US" sz="1600" dirty="0"/>
              <a:t> and D&amp;P </a:t>
            </a:r>
            <a:r>
              <a:rPr lang="en-US" sz="1600" b="1" dirty="0"/>
              <a:t>w/o </a:t>
            </a:r>
            <a:r>
              <a:rPr lang="en-US" sz="1600" dirty="0"/>
              <a:t>HUD Approval, the initiation of FCL (First Legal) or a Deed in Lieu (DIL) </a:t>
            </a:r>
            <a:r>
              <a:rPr lang="en-US" sz="1600" u="sng" dirty="0"/>
              <a:t>must be completed within 6 months of the </a:t>
            </a:r>
            <a:r>
              <a:rPr lang="en-US" sz="1600" b="1" u="sng" dirty="0"/>
              <a:t>Notification Sent to Borrower </a:t>
            </a:r>
            <a:r>
              <a:rPr lang="en-US" sz="1600" u="sng" dirty="0"/>
              <a:t>for</a:t>
            </a:r>
            <a:r>
              <a:rPr lang="en-US" sz="1600" b="1" u="sng" dirty="0"/>
              <a:t> </a:t>
            </a:r>
            <a:r>
              <a:rPr lang="en-US" sz="1600" u="sng" dirty="0"/>
              <a:t>Default Event </a:t>
            </a:r>
            <a:r>
              <a:rPr lang="en-US" sz="1600" b="1" u="sng" dirty="0"/>
              <a:t>Conveyed Title</a:t>
            </a:r>
            <a:r>
              <a:rPr lang="en-US" sz="1600" b="1" dirty="0"/>
              <a:t>.</a:t>
            </a:r>
          </a:p>
          <a:p>
            <a:pPr marL="457200" indent="-457200">
              <a:buFont typeface="+mj-lt"/>
              <a:buAutoNum type="arabicPeriod"/>
            </a:pPr>
            <a:endParaRPr lang="en-US" sz="1000" dirty="0"/>
          </a:p>
          <a:p>
            <a:pPr marL="457200" indent="-457200">
              <a:buFont typeface="+mj-lt"/>
              <a:buAutoNum type="arabicPeriod"/>
            </a:pPr>
            <a:r>
              <a:rPr lang="en-US" sz="1600" dirty="0"/>
              <a:t>Specifically, Claim Type 21 will “auto curtail” if the </a:t>
            </a:r>
            <a:r>
              <a:rPr lang="en-US" sz="1600" b="1" dirty="0"/>
              <a:t>Loss Mitigation – Pre-Foreclosure</a:t>
            </a:r>
            <a:r>
              <a:rPr lang="en-US" sz="1600" dirty="0"/>
              <a:t> timeline </a:t>
            </a:r>
            <a:r>
              <a:rPr lang="en-US" sz="1600" b="1" dirty="0"/>
              <a:t>Initiation of Foreclosure (First Legal) </a:t>
            </a:r>
            <a:r>
              <a:rPr lang="en-US" sz="1600" dirty="0"/>
              <a:t>step </a:t>
            </a:r>
            <a:r>
              <a:rPr lang="en-US" sz="1600" b="1" dirty="0"/>
              <a:t>Complete Date </a:t>
            </a:r>
            <a:r>
              <a:rPr lang="en-US" sz="1600" dirty="0"/>
              <a:t>(or DIL Completion Date entered of the claim Disposition page) is </a:t>
            </a:r>
            <a:r>
              <a:rPr lang="en-US" sz="1600" u="sng" dirty="0"/>
              <a:t>not</a:t>
            </a:r>
            <a:r>
              <a:rPr lang="en-US" sz="1600" dirty="0"/>
              <a:t> &lt;= later of: </a:t>
            </a:r>
          </a:p>
          <a:p>
            <a:pPr marL="457200" indent="-457200">
              <a:buFont typeface="+mj-lt"/>
              <a:buAutoNum type="arabicPeriod"/>
            </a:pPr>
            <a:endParaRPr lang="en-US" sz="1000" dirty="0"/>
          </a:p>
          <a:p>
            <a:pPr marL="945206" lvl="1" indent="-457200">
              <a:buFont typeface="+mj-lt"/>
              <a:buAutoNum type="alphaLcParenR"/>
            </a:pPr>
            <a:r>
              <a:rPr lang="en-US" sz="1600" b="1" dirty="0"/>
              <a:t>Notification Sent to Borrower Step </a:t>
            </a:r>
            <a:r>
              <a:rPr lang="en-US" sz="1600" dirty="0"/>
              <a:t>+ 6 Months </a:t>
            </a:r>
            <a:r>
              <a:rPr lang="en-US" sz="1600" b="1" dirty="0"/>
              <a:t>OR</a:t>
            </a:r>
            <a:r>
              <a:rPr lang="en-US" sz="1600" dirty="0"/>
              <a:t> </a:t>
            </a:r>
          </a:p>
          <a:p>
            <a:pPr marL="945206" lvl="1" indent="-457200">
              <a:buFont typeface="+mj-lt"/>
              <a:buAutoNum type="alphaLcParenR"/>
            </a:pPr>
            <a:r>
              <a:rPr lang="en-US" sz="1600" b="1" dirty="0"/>
              <a:t>Exp. Date of</a:t>
            </a:r>
            <a:r>
              <a:rPr lang="en-US" sz="1600" dirty="0"/>
              <a:t> </a:t>
            </a:r>
            <a:r>
              <a:rPr lang="en-US" sz="1600" b="1" dirty="0"/>
              <a:t>Approved Ext (1st Legal to Commence FCL / Deed in Lieu</a:t>
            </a:r>
            <a:r>
              <a:rPr lang="en-US" sz="1600" dirty="0"/>
              <a:t>) on the claims Disposition page (Block #19)</a:t>
            </a:r>
          </a:p>
          <a:p>
            <a:pPr marL="457200" indent="-457200">
              <a:buFont typeface="+mj-lt"/>
              <a:buAutoNum type="arabicPeriod"/>
            </a:pPr>
            <a:endParaRPr lang="en-US" sz="1000" dirty="0"/>
          </a:p>
          <a:p>
            <a:pPr marL="457200" indent="-457200">
              <a:buFont typeface="+mj-lt"/>
              <a:buAutoNum type="arabicPeriod"/>
            </a:pPr>
            <a:r>
              <a:rPr lang="en-US" sz="1600" dirty="0"/>
              <a:t>If claim is curtailed for this reason, the </a:t>
            </a:r>
            <a:r>
              <a:rPr lang="en-US" sz="1600" b="1" dirty="0"/>
              <a:t>Debenture Interest End Date </a:t>
            </a:r>
            <a:r>
              <a:rPr lang="en-US" sz="1600" dirty="0"/>
              <a:t>will be set to the </a:t>
            </a:r>
            <a:r>
              <a:rPr lang="en-US" sz="1600" b="1" dirty="0"/>
              <a:t>D&amp;P Notice Sent to Borrower </a:t>
            </a:r>
            <a:r>
              <a:rPr lang="en-US" sz="1600" dirty="0"/>
              <a:t>step </a:t>
            </a:r>
            <a:r>
              <a:rPr lang="en-US" sz="1600" b="1" dirty="0"/>
              <a:t>Complete Date </a:t>
            </a:r>
            <a:r>
              <a:rPr lang="en-US" sz="1600" dirty="0"/>
              <a:t>+ </a:t>
            </a:r>
            <a:r>
              <a:rPr lang="en-US" sz="1600" b="1" dirty="0"/>
              <a:t>6 Months </a:t>
            </a:r>
            <a:r>
              <a:rPr lang="en-US" sz="1600" dirty="0"/>
              <a:t>OR </a:t>
            </a:r>
            <a:r>
              <a:rPr lang="en-US" sz="1600" b="1" dirty="0"/>
              <a:t>Ext Expiration Date</a:t>
            </a:r>
            <a:r>
              <a:rPr lang="en-US" sz="1600" dirty="0"/>
              <a:t>, whichever is greater.</a:t>
            </a:r>
          </a:p>
          <a:p>
            <a:pPr marL="457200" indent="-457200">
              <a:buFont typeface="+mj-lt"/>
              <a:buAutoNum type="arabicPeriod"/>
            </a:pPr>
            <a:endParaRPr lang="en-US" sz="1800" dirty="0"/>
          </a:p>
        </p:txBody>
      </p:sp>
      <p:sp>
        <p:nvSpPr>
          <p:cNvPr id="9" name="TextBox 8">
            <a:extLst>
              <a:ext uri="{FF2B5EF4-FFF2-40B4-BE49-F238E27FC236}">
                <a16:creationId xmlns:a16="http://schemas.microsoft.com/office/drawing/2014/main" id="{AA02370B-334A-4F34-B99A-C5970599C84A}"/>
              </a:ext>
            </a:extLst>
          </p:cNvPr>
          <p:cNvSpPr txBox="1"/>
          <p:nvPr/>
        </p:nvSpPr>
        <p:spPr>
          <a:xfrm>
            <a:off x="548356" y="4940145"/>
            <a:ext cx="8560210"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Initiation of Foreclosure (First Legal Date</a:t>
            </a:r>
            <a:r>
              <a:rPr lang="en-US" sz="1600" dirty="0"/>
              <a:t>) was </a:t>
            </a:r>
            <a:r>
              <a:rPr lang="en-US" sz="1600" b="1" u="sng" dirty="0"/>
              <a:t>not</a:t>
            </a:r>
            <a:r>
              <a:rPr lang="en-US" sz="1600" u="sng" dirty="0"/>
              <a:t> completed within 6 months of </a:t>
            </a:r>
            <a:r>
              <a:rPr lang="en-US" sz="1600" b="1" u="sng" dirty="0"/>
              <a:t>Notification Sent to Borrower</a:t>
            </a:r>
            <a:r>
              <a:rPr lang="en-US" sz="1600" b="1" dirty="0"/>
              <a:t> </a:t>
            </a:r>
            <a:r>
              <a:rPr lang="en-US" sz="1600" dirty="0"/>
              <a:t>step.  </a:t>
            </a:r>
          </a:p>
        </p:txBody>
      </p:sp>
      <p:pic>
        <p:nvPicPr>
          <p:cNvPr id="11" name="Picture 10">
            <a:extLst>
              <a:ext uri="{FF2B5EF4-FFF2-40B4-BE49-F238E27FC236}">
                <a16:creationId xmlns:a16="http://schemas.microsoft.com/office/drawing/2014/main" id="{7731A220-967F-40B0-AAF9-E8F030332487}"/>
              </a:ext>
            </a:extLst>
          </p:cNvPr>
          <p:cNvPicPr>
            <a:picLocks noChangeAspect="1"/>
          </p:cNvPicPr>
          <p:nvPr/>
        </p:nvPicPr>
        <p:blipFill>
          <a:blip r:embed="rId2"/>
          <a:stretch>
            <a:fillRect/>
          </a:stretch>
        </p:blipFill>
        <p:spPr>
          <a:xfrm>
            <a:off x="4808537" y="5605259"/>
            <a:ext cx="4354893" cy="1180154"/>
          </a:xfrm>
          <a:prstGeom prst="rect">
            <a:avLst/>
          </a:prstGeom>
        </p:spPr>
      </p:pic>
      <p:pic>
        <p:nvPicPr>
          <p:cNvPr id="12" name="Picture 11">
            <a:extLst>
              <a:ext uri="{FF2B5EF4-FFF2-40B4-BE49-F238E27FC236}">
                <a16:creationId xmlns:a16="http://schemas.microsoft.com/office/drawing/2014/main" id="{FB82D807-C3FF-4EA9-A4C6-1839CD0927EC}"/>
              </a:ext>
            </a:extLst>
          </p:cNvPr>
          <p:cNvPicPr>
            <a:picLocks noChangeAspect="1"/>
          </p:cNvPicPr>
          <p:nvPr/>
        </p:nvPicPr>
        <p:blipFill>
          <a:blip r:embed="rId3"/>
          <a:stretch>
            <a:fillRect/>
          </a:stretch>
        </p:blipFill>
        <p:spPr>
          <a:xfrm>
            <a:off x="352823" y="5639304"/>
            <a:ext cx="4473999" cy="974731"/>
          </a:xfrm>
          <a:prstGeom prst="rect">
            <a:avLst/>
          </a:prstGeom>
        </p:spPr>
      </p:pic>
    </p:spTree>
    <p:extLst>
      <p:ext uri="{BB962C8B-B14F-4D97-AF65-F5344CB8AC3E}">
        <p14:creationId xmlns:p14="http://schemas.microsoft.com/office/powerpoint/2010/main" val="42622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#17 – Auto Curtailment – Initiation of FCL (First Legal)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19725" y="1051397"/>
            <a:ext cx="8507611" cy="571282"/>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First Legal curtailment for D&amp;P </a:t>
            </a:r>
            <a:r>
              <a:rPr lang="en-US" sz="1600" b="1" i="1" dirty="0">
                <a:solidFill>
                  <a:schemeClr val="accent1"/>
                </a:solidFill>
                <a:latin typeface="Times New Roman" panose="02020603050405020304" pitchFamily="18" charset="0"/>
                <a:cs typeface="Times New Roman" panose="02020603050405020304" pitchFamily="18" charset="0"/>
              </a:rPr>
              <a:t>with or w/o</a:t>
            </a:r>
            <a:r>
              <a:rPr lang="en-US" sz="1600" i="1" dirty="0">
                <a:solidFill>
                  <a:schemeClr val="accent1"/>
                </a:solidFill>
                <a:latin typeface="Times New Roman" panose="02020603050405020304" pitchFamily="18" charset="0"/>
                <a:cs typeface="Times New Roman" panose="02020603050405020304" pitchFamily="18" charset="0"/>
              </a:rPr>
              <a:t> HUD Approval and FHA Case # Assigned Date </a:t>
            </a:r>
            <a:r>
              <a:rPr lang="en-US" sz="1600" b="1" i="1" dirty="0">
                <a:solidFill>
                  <a:schemeClr val="accent1"/>
                </a:solidFill>
                <a:latin typeface="Times New Roman" panose="02020603050405020304" pitchFamily="18" charset="0"/>
                <a:cs typeface="Times New Roman" panose="02020603050405020304" pitchFamily="18" charset="0"/>
              </a:rPr>
              <a:t>on or after</a:t>
            </a:r>
            <a:r>
              <a:rPr lang="en-US" sz="1600" i="1" dirty="0">
                <a:solidFill>
                  <a:schemeClr val="accent1"/>
                </a:solidFill>
                <a:latin typeface="Times New Roman" panose="02020603050405020304" pitchFamily="18" charset="0"/>
                <a:cs typeface="Times New Roman" panose="02020603050405020304" pitchFamily="18" charset="0"/>
              </a:rPr>
              <a:t> </a:t>
            </a:r>
            <a:r>
              <a:rPr lang="en-US" sz="1600" b="1" i="1" dirty="0">
                <a:solidFill>
                  <a:schemeClr val="accent1"/>
                </a:solidFill>
                <a:latin typeface="Times New Roman" panose="02020603050405020304" pitchFamily="18" charset="0"/>
                <a:cs typeface="Times New Roman" panose="02020603050405020304" pitchFamily="18" charset="0"/>
              </a:rPr>
              <a:t>9/19/17</a:t>
            </a:r>
            <a:r>
              <a:rPr lang="en-US" sz="1600" i="1" dirty="0">
                <a:solidFill>
                  <a:schemeClr val="accent1"/>
                </a:solidFill>
                <a:latin typeface="Times New Roman" panose="02020603050405020304" pitchFamily="18" charset="0"/>
                <a:cs typeface="Times New Roman" panose="02020603050405020304" pitchFamily="18" charset="0"/>
              </a:rPr>
              <a:t>. (</a:t>
            </a:r>
            <a:r>
              <a:rPr lang="en-US" sz="1600" i="1" u="sng" dirty="0">
                <a:solidFill>
                  <a:schemeClr val="accent1"/>
                </a:solidFill>
                <a:latin typeface="Times New Roman" panose="02020603050405020304" pitchFamily="18" charset="0"/>
                <a:cs typeface="Times New Roman" panose="02020603050405020304" pitchFamily="18" charset="0"/>
              </a:rPr>
              <a:t>Same logic with or w/o HUD Approval)</a:t>
            </a:r>
            <a:endParaRPr lang="en-US" sz="1400"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35</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2754280" cy="430887"/>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t> Mortgagee Letter 2015-10</a:t>
            </a:r>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138877" y="1677881"/>
            <a:ext cx="9100373" cy="3416320"/>
          </a:xfrm>
          <a:prstGeom prst="rect">
            <a:avLst/>
          </a:prstGeom>
        </p:spPr>
        <p:txBody>
          <a:bodyPr wrap="square">
            <a:spAutoFit/>
          </a:bodyPr>
          <a:lstStyle/>
          <a:p>
            <a:pPr marL="457200" indent="-457200">
              <a:buFont typeface="+mj-lt"/>
              <a:buAutoNum type="arabicPeriod"/>
            </a:pPr>
            <a:r>
              <a:rPr lang="en-US" sz="1600" dirty="0"/>
              <a:t>For FHA Case # Assigned Date </a:t>
            </a:r>
            <a:r>
              <a:rPr lang="en-US" sz="1600" b="1" dirty="0"/>
              <a:t>on or after</a:t>
            </a:r>
            <a:r>
              <a:rPr lang="en-US" sz="1600" dirty="0"/>
              <a:t> </a:t>
            </a:r>
            <a:r>
              <a:rPr lang="en-US" sz="1600" b="1" dirty="0"/>
              <a:t>9/19/17</a:t>
            </a:r>
            <a:r>
              <a:rPr lang="en-US" sz="1600" dirty="0"/>
              <a:t> and D&amp;P </a:t>
            </a:r>
            <a:r>
              <a:rPr lang="en-US" sz="1600" b="1" dirty="0"/>
              <a:t>with</a:t>
            </a:r>
            <a:r>
              <a:rPr lang="en-US" sz="1600" dirty="0"/>
              <a:t> or </a:t>
            </a:r>
            <a:r>
              <a:rPr lang="en-US" sz="1600" b="1" dirty="0"/>
              <a:t>w/o </a:t>
            </a:r>
            <a:r>
              <a:rPr lang="en-US" sz="1600" dirty="0"/>
              <a:t>HUD Approval, the initiation of FCL (First Legal) or a Deed in Lieu (DIL) </a:t>
            </a:r>
            <a:r>
              <a:rPr lang="en-US" sz="1600" u="sng" dirty="0"/>
              <a:t>must be completed within 6 months of the </a:t>
            </a:r>
            <a:r>
              <a:rPr lang="en-US" sz="1600" b="1" u="sng" dirty="0"/>
              <a:t>DUE DATE</a:t>
            </a:r>
            <a:r>
              <a:rPr lang="en-US" sz="1600" b="1" dirty="0"/>
              <a:t>.</a:t>
            </a:r>
            <a:endParaRPr lang="en-US" sz="1700" b="1" dirty="0"/>
          </a:p>
          <a:p>
            <a:pPr marL="457200" indent="-457200">
              <a:buFont typeface="+mj-lt"/>
              <a:buAutoNum type="arabicPeriod"/>
            </a:pPr>
            <a:endParaRPr lang="en-US" sz="1000" dirty="0"/>
          </a:p>
          <a:p>
            <a:pPr marL="457200" indent="-457200">
              <a:buFont typeface="+mj-lt"/>
              <a:buAutoNum type="arabicPeriod"/>
            </a:pPr>
            <a:r>
              <a:rPr lang="en-US" sz="1600" dirty="0"/>
              <a:t>Specifically, Claim Type 21 will “auto-curtail” the </a:t>
            </a:r>
            <a:r>
              <a:rPr lang="en-US" sz="1600" b="1" dirty="0"/>
              <a:t>Loss Mitigation – Pre-Foreclosure</a:t>
            </a:r>
            <a:r>
              <a:rPr lang="en-US" sz="1600" dirty="0"/>
              <a:t> timeline </a:t>
            </a:r>
            <a:r>
              <a:rPr lang="en-US" sz="1600" b="1" dirty="0"/>
              <a:t>Initiation of Foreclosure (First Legal)</a:t>
            </a:r>
            <a:r>
              <a:rPr lang="en-US" sz="1600" dirty="0"/>
              <a:t> step </a:t>
            </a:r>
            <a:r>
              <a:rPr lang="en-US" sz="1600" b="1" dirty="0"/>
              <a:t>Complete Date </a:t>
            </a:r>
            <a:r>
              <a:rPr lang="en-US" sz="1600" dirty="0"/>
              <a:t>(or DIL Completion Date entered on the claim Disposition page) is </a:t>
            </a:r>
            <a:r>
              <a:rPr lang="en-US" sz="1600" u="sng" dirty="0"/>
              <a:t>not</a:t>
            </a:r>
            <a:r>
              <a:rPr lang="en-US" sz="1600" dirty="0"/>
              <a:t> &lt;= later of: </a:t>
            </a:r>
          </a:p>
          <a:p>
            <a:pPr marL="457200" indent="-457200">
              <a:buFont typeface="+mj-lt"/>
              <a:buAutoNum type="arabicPeriod"/>
            </a:pPr>
            <a:endParaRPr lang="en-US" sz="1000" b="1" dirty="0"/>
          </a:p>
          <a:p>
            <a:pPr marL="945206" lvl="1" indent="-457200">
              <a:buFont typeface="+mj-lt"/>
              <a:buAutoNum type="alphaLcParenR"/>
            </a:pPr>
            <a:r>
              <a:rPr lang="en-US" sz="1600" b="1" dirty="0"/>
              <a:t>DUE DATE </a:t>
            </a:r>
            <a:r>
              <a:rPr lang="en-US" sz="1600" dirty="0"/>
              <a:t>+ 6 Months </a:t>
            </a:r>
            <a:r>
              <a:rPr lang="en-US" sz="1600" b="1" dirty="0"/>
              <a:t>OR</a:t>
            </a:r>
            <a:r>
              <a:rPr lang="en-US" sz="1600" dirty="0"/>
              <a:t> </a:t>
            </a:r>
          </a:p>
          <a:p>
            <a:pPr marL="945206" lvl="1" indent="-457200">
              <a:buFont typeface="+mj-lt"/>
              <a:buAutoNum type="alphaLcParenR"/>
            </a:pPr>
            <a:r>
              <a:rPr lang="en-US" sz="1600" b="1" dirty="0"/>
              <a:t>Exp. Date of Approved Ext </a:t>
            </a:r>
            <a:r>
              <a:rPr lang="en-US" sz="1600" dirty="0"/>
              <a:t>(</a:t>
            </a:r>
            <a:r>
              <a:rPr lang="en-US" sz="1600" b="1" dirty="0"/>
              <a:t>1st Legal to Commence FCL / Deed in Lieu</a:t>
            </a:r>
            <a:r>
              <a:rPr lang="en-US" sz="1600" dirty="0"/>
              <a:t>) in the claims Disposition page (Block #19)</a:t>
            </a:r>
          </a:p>
          <a:p>
            <a:pPr marL="945206" lvl="1" indent="-457200">
              <a:buFont typeface="+mj-lt"/>
              <a:buAutoNum type="alphaLcParenR"/>
            </a:pPr>
            <a:endParaRPr lang="en-US" sz="1000" dirty="0"/>
          </a:p>
          <a:p>
            <a:pPr marL="457200" indent="-457200">
              <a:buFont typeface="+mj-lt"/>
              <a:buAutoNum type="arabicPeriod"/>
            </a:pPr>
            <a:r>
              <a:rPr lang="en-US" sz="1700" dirty="0"/>
              <a:t>If claim is curtailed for this reason, the </a:t>
            </a:r>
            <a:r>
              <a:rPr lang="en-US" sz="1700" b="1" dirty="0"/>
              <a:t>Debenture Interest End Date </a:t>
            </a:r>
            <a:r>
              <a:rPr lang="en-US" sz="1700" dirty="0"/>
              <a:t>will be set to the </a:t>
            </a:r>
            <a:r>
              <a:rPr lang="en-US" sz="1700" b="1" dirty="0"/>
              <a:t>DUE</a:t>
            </a:r>
            <a:r>
              <a:rPr lang="en-US" sz="1700" dirty="0"/>
              <a:t> </a:t>
            </a:r>
            <a:r>
              <a:rPr lang="en-US" sz="1700" b="1" dirty="0"/>
              <a:t>DATE</a:t>
            </a:r>
            <a:r>
              <a:rPr lang="en-US" sz="1700" dirty="0"/>
              <a:t> + 6 Months OR </a:t>
            </a:r>
            <a:r>
              <a:rPr lang="en-US" sz="1700" b="1" dirty="0"/>
              <a:t>Ext Expiration Date</a:t>
            </a:r>
            <a:r>
              <a:rPr lang="en-US" sz="1700" dirty="0"/>
              <a:t>, whichever is greater.</a:t>
            </a:r>
          </a:p>
          <a:p>
            <a:pPr marL="457200" indent="-457200">
              <a:buFont typeface="+mj-lt"/>
              <a:buAutoNum type="arabicPeriod"/>
            </a:pPr>
            <a:endParaRPr lang="en-US" sz="1800" dirty="0"/>
          </a:p>
        </p:txBody>
      </p:sp>
      <p:pic>
        <p:nvPicPr>
          <p:cNvPr id="12" name="Picture 11">
            <a:extLst>
              <a:ext uri="{FF2B5EF4-FFF2-40B4-BE49-F238E27FC236}">
                <a16:creationId xmlns:a16="http://schemas.microsoft.com/office/drawing/2014/main" id="{DC7EAA87-34F9-4133-A04F-E51DD3312F10}"/>
              </a:ext>
            </a:extLst>
          </p:cNvPr>
          <p:cNvPicPr>
            <a:picLocks noChangeAspect="1"/>
          </p:cNvPicPr>
          <p:nvPr/>
        </p:nvPicPr>
        <p:blipFill>
          <a:blip r:embed="rId2"/>
          <a:stretch>
            <a:fillRect/>
          </a:stretch>
        </p:blipFill>
        <p:spPr>
          <a:xfrm>
            <a:off x="4790663" y="5370952"/>
            <a:ext cx="4289454" cy="1257365"/>
          </a:xfrm>
          <a:prstGeom prst="rect">
            <a:avLst/>
          </a:prstGeom>
        </p:spPr>
      </p:pic>
      <p:pic>
        <p:nvPicPr>
          <p:cNvPr id="13" name="Picture 12">
            <a:extLst>
              <a:ext uri="{FF2B5EF4-FFF2-40B4-BE49-F238E27FC236}">
                <a16:creationId xmlns:a16="http://schemas.microsoft.com/office/drawing/2014/main" id="{2452CBB3-3F42-42F9-8FAD-185177E07FA7}"/>
              </a:ext>
            </a:extLst>
          </p:cNvPr>
          <p:cNvPicPr>
            <a:picLocks noChangeAspect="1"/>
          </p:cNvPicPr>
          <p:nvPr/>
        </p:nvPicPr>
        <p:blipFill>
          <a:blip r:embed="rId3"/>
          <a:stretch>
            <a:fillRect/>
          </a:stretch>
        </p:blipFill>
        <p:spPr>
          <a:xfrm>
            <a:off x="1935628" y="5334039"/>
            <a:ext cx="2753435" cy="1427707"/>
          </a:xfrm>
          <a:prstGeom prst="rect">
            <a:avLst/>
          </a:prstGeom>
        </p:spPr>
      </p:pic>
      <p:sp>
        <p:nvSpPr>
          <p:cNvPr id="9" name="TextBox 8">
            <a:extLst>
              <a:ext uri="{FF2B5EF4-FFF2-40B4-BE49-F238E27FC236}">
                <a16:creationId xmlns:a16="http://schemas.microsoft.com/office/drawing/2014/main" id="{A59D8592-46A8-43C9-85CC-7A0222D3D9C7}"/>
              </a:ext>
            </a:extLst>
          </p:cNvPr>
          <p:cNvSpPr txBox="1"/>
          <p:nvPr/>
        </p:nvSpPr>
        <p:spPr>
          <a:xfrm>
            <a:off x="557647" y="4717303"/>
            <a:ext cx="8522470"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Initiation of Foreclosure (First Legal Date) </a:t>
            </a:r>
            <a:r>
              <a:rPr lang="en-US" sz="1600" dirty="0"/>
              <a:t>was </a:t>
            </a:r>
            <a:r>
              <a:rPr lang="en-US" sz="1600" u="sng" dirty="0"/>
              <a:t>not completed within 6 months of DUE DATE.</a:t>
            </a:r>
          </a:p>
        </p:txBody>
      </p:sp>
    </p:spTree>
    <p:extLst>
      <p:ext uri="{BB962C8B-B14F-4D97-AF65-F5344CB8AC3E}">
        <p14:creationId xmlns:p14="http://schemas.microsoft.com/office/powerpoint/2010/main" val="3855944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298434" y="147333"/>
            <a:ext cx="9236091" cy="810060"/>
          </a:xfrm>
        </p:spPr>
        <p:txBody>
          <a:bodyPr/>
          <a:lstStyle/>
          <a:p>
            <a:r>
              <a:rPr lang="en-US" sz="2400" dirty="0"/>
              <a:t>#18 – Auto Curtailment – Notify HUD of First Legal Action Event</a:t>
            </a:r>
            <a:endParaRPr lang="en-US" sz="24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355717" y="1096704"/>
            <a:ext cx="8788459" cy="587105"/>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Notification to HUD of First Legal must be within 30 days of Initiation of First Legal</a:t>
            </a:r>
            <a:endParaRPr lang="en-US" sz="1600"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36</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2754280" cy="261610"/>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t> Mortgagee Letter 2015-10</a:t>
            </a:r>
          </a:p>
        </p:txBody>
      </p:sp>
      <p:sp>
        <p:nvSpPr>
          <p:cNvPr id="10" name="Rectangle 9">
            <a:extLst>
              <a:ext uri="{FF2B5EF4-FFF2-40B4-BE49-F238E27FC236}">
                <a16:creationId xmlns:a16="http://schemas.microsoft.com/office/drawing/2014/main" id="{1280E9F8-5EFE-4724-8054-56A9C09D89DF}"/>
              </a:ext>
            </a:extLst>
          </p:cNvPr>
          <p:cNvSpPr/>
          <p:nvPr/>
        </p:nvSpPr>
        <p:spPr>
          <a:xfrm>
            <a:off x="269859" y="1426848"/>
            <a:ext cx="8788459" cy="3385542"/>
          </a:xfrm>
          <a:prstGeom prst="rect">
            <a:avLst/>
          </a:prstGeom>
        </p:spPr>
        <p:txBody>
          <a:bodyPr wrap="square">
            <a:spAutoFit/>
          </a:bodyPr>
          <a:lstStyle/>
          <a:p>
            <a:pPr marL="457200" indent="-457200">
              <a:buFont typeface="+mj-lt"/>
              <a:buAutoNum type="arabicPeriod"/>
            </a:pPr>
            <a:r>
              <a:rPr lang="en-US" sz="1600" dirty="0"/>
              <a:t>For loans with a D&amp;P </a:t>
            </a:r>
            <a:r>
              <a:rPr lang="en-US" sz="1600" b="1" dirty="0"/>
              <a:t>Due Date on or after 7/1/15</a:t>
            </a:r>
            <a:r>
              <a:rPr lang="en-US" sz="1600" dirty="0"/>
              <a:t>, (Effective Date of ML 2015-10), HUD </a:t>
            </a:r>
            <a:r>
              <a:rPr lang="en-US" sz="1600" u="sng" dirty="0"/>
              <a:t>must be notified of First Legal date within 30 days.</a:t>
            </a:r>
          </a:p>
          <a:p>
            <a:pPr marL="457200" indent="-457200">
              <a:buFont typeface="+mj-lt"/>
              <a:buAutoNum type="arabicPeriod"/>
            </a:pPr>
            <a:endParaRPr lang="en-US" sz="1000" dirty="0"/>
          </a:p>
          <a:p>
            <a:pPr marL="457200" indent="-457200">
              <a:buFont typeface="+mj-lt"/>
              <a:buAutoNum type="arabicPeriod"/>
            </a:pPr>
            <a:r>
              <a:rPr lang="en-US" sz="1600" dirty="0"/>
              <a:t>Specifically, HERMIT will “auto-curtail” on a Claim Type 21 if </a:t>
            </a:r>
            <a:r>
              <a:rPr lang="en-US" sz="1600" b="1" dirty="0"/>
              <a:t>Foreclosure Notice Sent to HUD</a:t>
            </a:r>
            <a:r>
              <a:rPr lang="en-US" sz="1600" dirty="0"/>
              <a:t> step </a:t>
            </a:r>
            <a:r>
              <a:rPr lang="en-US" sz="1600" b="1" dirty="0"/>
              <a:t>Complete Date </a:t>
            </a:r>
            <a:r>
              <a:rPr lang="en-US" sz="1600" dirty="0"/>
              <a:t>from the Disposition: </a:t>
            </a:r>
            <a:r>
              <a:rPr lang="en-US" sz="1600" b="1" dirty="0"/>
              <a:t>Loss Mitigation – Pre-Foreclosure</a:t>
            </a:r>
            <a:r>
              <a:rPr lang="en-US" sz="1600" dirty="0"/>
              <a:t> timeline is </a:t>
            </a:r>
            <a:r>
              <a:rPr lang="en-US" sz="1600" u="sng" dirty="0"/>
              <a:t>not</a:t>
            </a:r>
            <a:r>
              <a:rPr lang="en-US" sz="1600" dirty="0"/>
              <a:t> completed within 30 days of </a:t>
            </a:r>
            <a:r>
              <a:rPr lang="en-US" sz="1600" b="1" dirty="0"/>
              <a:t>Initiation of Foreclosure (First Legal Date</a:t>
            </a:r>
            <a:r>
              <a:rPr lang="en-US" sz="1600" dirty="0"/>
              <a:t>) step </a:t>
            </a:r>
            <a:r>
              <a:rPr lang="en-US" sz="1600" b="1" dirty="0"/>
              <a:t>Complete Date </a:t>
            </a:r>
            <a:r>
              <a:rPr lang="en-US" sz="1600" dirty="0"/>
              <a:t>from the </a:t>
            </a:r>
            <a:r>
              <a:rPr lang="en-US" sz="1600" b="1" dirty="0"/>
              <a:t>Loss Mitigation – Pre-Foreclosure </a:t>
            </a:r>
            <a:r>
              <a:rPr lang="en-US" sz="1600" dirty="0"/>
              <a:t>timeline. </a:t>
            </a:r>
            <a:endParaRPr lang="en-US" sz="1600" dirty="0">
              <a:solidFill>
                <a:srgbClr val="FF0000"/>
              </a:solidFill>
              <a:highlight>
                <a:srgbClr val="FFFF00"/>
              </a:highlight>
            </a:endParaRPr>
          </a:p>
          <a:p>
            <a:pPr marL="457200" indent="-457200">
              <a:buFont typeface="+mj-lt"/>
              <a:buAutoNum type="arabicPeriod"/>
            </a:pPr>
            <a:endParaRPr lang="en-US" sz="1000" dirty="0"/>
          </a:p>
          <a:p>
            <a:pPr marL="457200" indent="-457200">
              <a:buFont typeface="+mj-lt"/>
              <a:buAutoNum type="arabicPeriod"/>
            </a:pPr>
            <a:r>
              <a:rPr lang="en-US" sz="1600" dirty="0"/>
              <a:t>If claim is curtailed for this reason, the </a:t>
            </a:r>
            <a:r>
              <a:rPr lang="en-US" sz="1600" b="1" dirty="0"/>
              <a:t>Debenture Interest End Date </a:t>
            </a:r>
            <a:r>
              <a:rPr lang="en-US" sz="1600" dirty="0"/>
              <a:t>will be set to the </a:t>
            </a:r>
            <a:r>
              <a:rPr lang="en-US" sz="1600" b="1" dirty="0"/>
              <a:t>Initiation of Foreclosure (First Legal Date) </a:t>
            </a:r>
            <a:r>
              <a:rPr lang="en-US" sz="1600" dirty="0"/>
              <a:t>step </a:t>
            </a:r>
            <a:r>
              <a:rPr lang="en-US" sz="1600" b="1" dirty="0"/>
              <a:t>Complete Date </a:t>
            </a:r>
            <a:r>
              <a:rPr lang="en-US" sz="1600" dirty="0"/>
              <a:t>+ 30 Days.</a:t>
            </a:r>
          </a:p>
          <a:p>
            <a:pPr marL="457200" indent="-457200">
              <a:buFont typeface="+mj-lt"/>
              <a:buAutoNum type="arabicPeriod"/>
            </a:pPr>
            <a:endParaRPr lang="en-US" sz="1000" dirty="0">
              <a:solidFill>
                <a:srgbClr val="0000FF"/>
              </a:solidFill>
            </a:endParaRPr>
          </a:p>
          <a:p>
            <a:pPr marL="457200" indent="-457200">
              <a:buFont typeface="+mj-lt"/>
              <a:buAutoNum type="arabicPeriod"/>
            </a:pPr>
            <a:r>
              <a:rPr lang="en-US" sz="1600" dirty="0"/>
              <a:t>The logic for </a:t>
            </a:r>
            <a:r>
              <a:rPr lang="en-US" sz="1600" b="1" dirty="0"/>
              <a:t>Notification to HUD of First Legal </a:t>
            </a:r>
            <a:r>
              <a:rPr lang="en-US" sz="1600" dirty="0"/>
              <a:t>is the </a:t>
            </a:r>
            <a:r>
              <a:rPr lang="en-US" sz="1600" u="sng" dirty="0"/>
              <a:t>same</a:t>
            </a:r>
            <a:r>
              <a:rPr lang="en-US" sz="1600" dirty="0"/>
              <a:t> for both D&amp;P with or D&amp;P w/o HUD Approval. </a:t>
            </a:r>
          </a:p>
          <a:p>
            <a:pPr marL="457200" indent="-457200">
              <a:buFont typeface="+mj-lt"/>
              <a:buAutoNum type="arabicPeriod"/>
            </a:pPr>
            <a:endParaRPr lang="en-US" sz="1800" dirty="0"/>
          </a:p>
        </p:txBody>
      </p:sp>
      <p:pic>
        <p:nvPicPr>
          <p:cNvPr id="7" name="Picture 6">
            <a:extLst>
              <a:ext uri="{FF2B5EF4-FFF2-40B4-BE49-F238E27FC236}">
                <a16:creationId xmlns:a16="http://schemas.microsoft.com/office/drawing/2014/main" id="{650D6BB0-8D0E-4304-BBC3-87491E513942}"/>
              </a:ext>
            </a:extLst>
          </p:cNvPr>
          <p:cNvPicPr>
            <a:picLocks noChangeAspect="1"/>
          </p:cNvPicPr>
          <p:nvPr/>
        </p:nvPicPr>
        <p:blipFill>
          <a:blip r:embed="rId2"/>
          <a:stretch>
            <a:fillRect/>
          </a:stretch>
        </p:blipFill>
        <p:spPr>
          <a:xfrm>
            <a:off x="3083575" y="5154512"/>
            <a:ext cx="6010541" cy="1415452"/>
          </a:xfrm>
          <a:prstGeom prst="rect">
            <a:avLst/>
          </a:prstGeom>
        </p:spPr>
      </p:pic>
      <p:sp>
        <p:nvSpPr>
          <p:cNvPr id="8" name="TextBox 7">
            <a:extLst>
              <a:ext uri="{FF2B5EF4-FFF2-40B4-BE49-F238E27FC236}">
                <a16:creationId xmlns:a16="http://schemas.microsoft.com/office/drawing/2014/main" id="{1EA35B32-3C86-4E30-982C-92506B85A167}"/>
              </a:ext>
            </a:extLst>
          </p:cNvPr>
          <p:cNvSpPr txBox="1"/>
          <p:nvPr/>
        </p:nvSpPr>
        <p:spPr>
          <a:xfrm>
            <a:off x="434584" y="4438418"/>
            <a:ext cx="8622956"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Foreclosure Notice Sent to HUD </a:t>
            </a:r>
            <a:r>
              <a:rPr lang="en-US" sz="1600" dirty="0"/>
              <a:t>was </a:t>
            </a:r>
            <a:r>
              <a:rPr lang="en-US" sz="1600" u="sng" dirty="0"/>
              <a:t>not completed within 30 Days of </a:t>
            </a:r>
            <a:r>
              <a:rPr lang="en-US" sz="1600" b="1" u="sng" dirty="0"/>
              <a:t>Initiation of Foreclosure (First Legal Date)</a:t>
            </a:r>
          </a:p>
        </p:txBody>
      </p:sp>
    </p:spTree>
    <p:extLst>
      <p:ext uri="{BB962C8B-B14F-4D97-AF65-F5344CB8AC3E}">
        <p14:creationId xmlns:p14="http://schemas.microsoft.com/office/powerpoint/2010/main" val="3567851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#19 – Auto Curtailment – Foreclosure Sale Appraisal Event</a:t>
            </a:r>
            <a:endParaRPr lang="en-US" sz="2800" dirty="0">
              <a:highlight>
                <a:srgbClr val="FFFF00"/>
              </a:highlight>
            </a:endParaRP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393055" y="1042209"/>
            <a:ext cx="8788459" cy="456463"/>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Foreclosure Sale Appraisal must be completed 30 days prior to “Foreclosure Sale” date</a:t>
            </a:r>
            <a:endParaRPr lang="en-US" sz="1600" i="1" dirty="0">
              <a:solidFill>
                <a:schemeClr val="accent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37</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4405373" cy="938719"/>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Reference</a:t>
            </a:r>
            <a:r>
              <a:rPr lang="en-US" sz="1100" dirty="0"/>
              <a:t> Mortgagee Letter 2015-10 and CFR Reference § 206.125(b).</a:t>
            </a:r>
            <a:endParaRPr lang="en-US" sz="110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241292" y="1410081"/>
            <a:ext cx="8788459" cy="3970318"/>
          </a:xfrm>
          <a:prstGeom prst="rect">
            <a:avLst/>
          </a:prstGeom>
        </p:spPr>
        <p:txBody>
          <a:bodyPr wrap="square">
            <a:spAutoFit/>
          </a:bodyPr>
          <a:lstStyle/>
          <a:p>
            <a:pPr marL="457200" indent="-457200">
              <a:buFont typeface="+mj-lt"/>
              <a:buAutoNum type="arabicPeriod"/>
            </a:pPr>
            <a:r>
              <a:rPr lang="en-US" sz="1800" dirty="0"/>
              <a:t>For FHA Case # Assigned Date </a:t>
            </a:r>
            <a:r>
              <a:rPr lang="en-US" sz="1800" b="1" dirty="0"/>
              <a:t>on or after</a:t>
            </a:r>
            <a:r>
              <a:rPr lang="en-US" sz="1800" dirty="0"/>
              <a:t> </a:t>
            </a:r>
            <a:r>
              <a:rPr lang="en-US" sz="1800" b="1" dirty="0"/>
              <a:t>9/19/17</a:t>
            </a:r>
            <a:r>
              <a:rPr lang="en-US" sz="1800" dirty="0"/>
              <a:t>,</a:t>
            </a:r>
            <a:r>
              <a:rPr lang="en-US" sz="1800" b="1" dirty="0"/>
              <a:t> </a:t>
            </a:r>
            <a:r>
              <a:rPr lang="en-US" sz="1800" dirty="0"/>
              <a:t>the </a:t>
            </a:r>
            <a:r>
              <a:rPr lang="en-US" sz="1800" b="1" dirty="0"/>
              <a:t>Foreclosure Sale Appraisal </a:t>
            </a:r>
            <a:r>
              <a:rPr lang="en-US" sz="1800" u="sng" dirty="0"/>
              <a:t>must be completed 30 days prior to the “Foreclosure Sale”. </a:t>
            </a:r>
          </a:p>
          <a:p>
            <a:pPr marL="457200" indent="-457200">
              <a:buFont typeface="+mj-lt"/>
              <a:buAutoNum type="arabicPeriod"/>
            </a:pPr>
            <a:endParaRPr lang="en-US" sz="1000" b="1" dirty="0"/>
          </a:p>
          <a:p>
            <a:pPr marL="457200" indent="-457200">
              <a:buFont typeface="+mj-lt"/>
              <a:buAutoNum type="arabicPeriod"/>
            </a:pPr>
            <a:r>
              <a:rPr lang="en-US" sz="1800" dirty="0"/>
              <a:t>HERMIT will “auto-curtail” a </a:t>
            </a:r>
            <a:r>
              <a:rPr lang="en-US" sz="1800" b="1" dirty="0"/>
              <a:t>Foreclosure</a:t>
            </a:r>
            <a:r>
              <a:rPr lang="en-US" sz="1800" dirty="0"/>
              <a:t> </a:t>
            </a:r>
            <a:r>
              <a:rPr lang="en-US" sz="1800" b="1" dirty="0"/>
              <a:t>Claim Type 21 </a:t>
            </a:r>
            <a:r>
              <a:rPr lang="en-US" sz="1800" dirty="0"/>
              <a:t>only</a:t>
            </a:r>
            <a:r>
              <a:rPr lang="en-US" sz="1800" b="1" dirty="0"/>
              <a:t> </a:t>
            </a:r>
            <a:r>
              <a:rPr lang="en-US" sz="1800" dirty="0"/>
              <a:t>if </a:t>
            </a:r>
            <a:r>
              <a:rPr lang="en-US" sz="1800" b="1" dirty="0"/>
              <a:t>Foreclosure Sale Appraisal Date</a:t>
            </a:r>
            <a:r>
              <a:rPr lang="en-US" sz="1800" dirty="0"/>
              <a:t> (optional step) step </a:t>
            </a:r>
            <a:r>
              <a:rPr lang="en-US" sz="1800" b="1" dirty="0"/>
              <a:t>Complete Date </a:t>
            </a:r>
            <a:r>
              <a:rPr lang="en-US" sz="1800" dirty="0"/>
              <a:t>from the </a:t>
            </a:r>
            <a:r>
              <a:rPr lang="en-US" sz="1800" b="1" dirty="0"/>
              <a:t>Foreclosure</a:t>
            </a:r>
            <a:r>
              <a:rPr lang="en-US" sz="1800" dirty="0"/>
              <a:t> timeline is </a:t>
            </a:r>
            <a:r>
              <a:rPr lang="en-US" sz="1800" u="sng" dirty="0"/>
              <a:t>not</a:t>
            </a:r>
            <a:r>
              <a:rPr lang="en-US" sz="1800" dirty="0"/>
              <a:t> completed within </a:t>
            </a:r>
            <a:r>
              <a:rPr lang="en-US" sz="1800" u="sng" dirty="0"/>
              <a:t>30</a:t>
            </a:r>
            <a:r>
              <a:rPr lang="en-US" sz="1800" dirty="0"/>
              <a:t> days </a:t>
            </a:r>
            <a:r>
              <a:rPr lang="en-US" sz="1800" b="1" dirty="0"/>
              <a:t>prior</a:t>
            </a:r>
            <a:r>
              <a:rPr lang="en-US" sz="1800" dirty="0"/>
              <a:t> to the </a:t>
            </a:r>
            <a:r>
              <a:rPr lang="en-US" sz="1800" b="1" dirty="0"/>
              <a:t>Foreclosure Sale Date </a:t>
            </a:r>
            <a:r>
              <a:rPr lang="en-US" sz="1800" dirty="0"/>
              <a:t>step </a:t>
            </a:r>
            <a:r>
              <a:rPr lang="en-US" sz="1800" b="1" dirty="0"/>
              <a:t>Complete Date </a:t>
            </a:r>
            <a:r>
              <a:rPr lang="en-US" sz="1800" dirty="0"/>
              <a:t>also from the Foreclosure timeline. </a:t>
            </a:r>
          </a:p>
          <a:p>
            <a:pPr marL="457200" indent="-457200">
              <a:buFont typeface="+mj-lt"/>
              <a:buAutoNum type="arabicPeriod"/>
            </a:pPr>
            <a:endParaRPr lang="en-US" sz="1000" dirty="0"/>
          </a:p>
          <a:p>
            <a:pPr marL="457200" indent="-457200">
              <a:buFont typeface="+mj-lt"/>
              <a:buAutoNum type="arabicPeriod"/>
            </a:pPr>
            <a:r>
              <a:rPr lang="en-US" sz="1800" dirty="0"/>
              <a:t>If claim is curtailed for this reason, the </a:t>
            </a:r>
            <a:r>
              <a:rPr lang="en-US" sz="1800" b="1" dirty="0"/>
              <a:t>Debenture Interest End Date </a:t>
            </a:r>
            <a:r>
              <a:rPr lang="en-US" sz="1800" dirty="0"/>
              <a:t>will be set to the </a:t>
            </a:r>
            <a:r>
              <a:rPr lang="en-US" sz="1800" b="1" dirty="0"/>
              <a:t>Foreclosure Sale Date </a:t>
            </a:r>
            <a:r>
              <a:rPr lang="en-US" sz="1800" dirty="0"/>
              <a:t>step</a:t>
            </a:r>
            <a:r>
              <a:rPr lang="en-US" sz="1800" b="1" dirty="0"/>
              <a:t> Complete Date</a:t>
            </a:r>
            <a:r>
              <a:rPr lang="en-US" sz="1800" dirty="0"/>
              <a:t>. </a:t>
            </a:r>
          </a:p>
          <a:p>
            <a:pPr marL="457200" indent="-457200">
              <a:buFont typeface="+mj-lt"/>
              <a:buAutoNum type="arabicPeriod"/>
            </a:pPr>
            <a:endParaRPr lang="en-US" sz="1000" dirty="0"/>
          </a:p>
          <a:p>
            <a:pPr marL="457200" indent="-457200">
              <a:buFont typeface="+mj-lt"/>
              <a:buAutoNum type="arabicPeriod"/>
            </a:pPr>
            <a:r>
              <a:rPr lang="en-US" sz="1800" dirty="0"/>
              <a:t>The logic for </a:t>
            </a:r>
            <a:r>
              <a:rPr lang="en-US" sz="1800" b="1" dirty="0"/>
              <a:t>Foreclosure Sale Appraisal </a:t>
            </a:r>
            <a:r>
              <a:rPr lang="en-US" sz="1800" dirty="0"/>
              <a:t>is the </a:t>
            </a:r>
            <a:r>
              <a:rPr lang="en-US" sz="1800" u="sng" dirty="0"/>
              <a:t>same</a:t>
            </a:r>
            <a:r>
              <a:rPr lang="en-US" sz="1800" dirty="0"/>
              <a:t> for both D&amp;P with or D&amp;P w/o HUD Approval. </a:t>
            </a:r>
          </a:p>
          <a:p>
            <a:endParaRPr lang="en-US" sz="1600" dirty="0"/>
          </a:p>
          <a:p>
            <a:pPr marL="457200" indent="-457200">
              <a:buFont typeface="+mj-lt"/>
              <a:buAutoNum type="arabicPeriod"/>
            </a:pPr>
            <a:endParaRPr lang="en-US" sz="1800" dirty="0"/>
          </a:p>
        </p:txBody>
      </p:sp>
      <p:pic>
        <p:nvPicPr>
          <p:cNvPr id="6" name="Picture 5">
            <a:extLst>
              <a:ext uri="{FF2B5EF4-FFF2-40B4-BE49-F238E27FC236}">
                <a16:creationId xmlns:a16="http://schemas.microsoft.com/office/drawing/2014/main" id="{1A0DB422-B0FF-4AB9-A741-5165C29703BE}"/>
              </a:ext>
            </a:extLst>
          </p:cNvPr>
          <p:cNvPicPr>
            <a:picLocks noChangeAspect="1"/>
          </p:cNvPicPr>
          <p:nvPr/>
        </p:nvPicPr>
        <p:blipFill>
          <a:blip r:embed="rId2"/>
          <a:stretch>
            <a:fillRect/>
          </a:stretch>
        </p:blipFill>
        <p:spPr>
          <a:xfrm>
            <a:off x="3594763" y="5284018"/>
            <a:ext cx="4808573" cy="1486940"/>
          </a:xfrm>
          <a:prstGeom prst="rect">
            <a:avLst/>
          </a:prstGeom>
        </p:spPr>
      </p:pic>
      <p:sp>
        <p:nvSpPr>
          <p:cNvPr id="8" name="TextBox 7">
            <a:extLst>
              <a:ext uri="{FF2B5EF4-FFF2-40B4-BE49-F238E27FC236}">
                <a16:creationId xmlns:a16="http://schemas.microsoft.com/office/drawing/2014/main" id="{D85C93A1-8127-4FB6-86A1-2CB8DB318421}"/>
              </a:ext>
            </a:extLst>
          </p:cNvPr>
          <p:cNvSpPr txBox="1"/>
          <p:nvPr/>
        </p:nvSpPr>
        <p:spPr>
          <a:xfrm>
            <a:off x="587325" y="4715439"/>
            <a:ext cx="8318932" cy="584775"/>
          </a:xfrm>
          <a:prstGeom prst="rect">
            <a:avLst/>
          </a:prstGeom>
          <a:noFill/>
        </p:spPr>
        <p:txBody>
          <a:bodyPr wrap="square" rtlCol="0">
            <a:spAutoFit/>
          </a:bodyPr>
          <a:lstStyle/>
          <a:p>
            <a:r>
              <a:rPr lang="en-US" sz="1600" i="1" dirty="0">
                <a:solidFill>
                  <a:schemeClr val="accent1"/>
                </a:solidFill>
              </a:rPr>
              <a:t>Example</a:t>
            </a:r>
            <a:r>
              <a:rPr lang="en-US" sz="1600" dirty="0">
                <a:solidFill>
                  <a:schemeClr val="accent1"/>
                </a:solidFill>
              </a:rPr>
              <a:t>: </a:t>
            </a:r>
            <a:r>
              <a:rPr lang="en-US" sz="1600" dirty="0"/>
              <a:t>This loan will be “auto-curtailed” because the </a:t>
            </a:r>
            <a:r>
              <a:rPr lang="en-US" sz="1600" b="1" dirty="0"/>
              <a:t>Foreclosure Sale Appraisal </a:t>
            </a:r>
            <a:r>
              <a:rPr lang="en-US" sz="1600" dirty="0"/>
              <a:t>step was </a:t>
            </a:r>
            <a:r>
              <a:rPr lang="en-US" sz="1600" u="sng" dirty="0"/>
              <a:t>not completed within 30 Days prior to </a:t>
            </a:r>
            <a:r>
              <a:rPr lang="en-US" sz="1600" b="1" u="sng" dirty="0"/>
              <a:t>Foreclosure Sale Date </a:t>
            </a:r>
            <a:r>
              <a:rPr lang="en-US" sz="1600" u="sng" dirty="0"/>
              <a:t>step completion.</a:t>
            </a:r>
          </a:p>
        </p:txBody>
      </p:sp>
    </p:spTree>
    <p:extLst>
      <p:ext uri="{BB962C8B-B14F-4D97-AF65-F5344CB8AC3E}">
        <p14:creationId xmlns:p14="http://schemas.microsoft.com/office/powerpoint/2010/main" val="125835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334538" y="185433"/>
            <a:ext cx="8984568" cy="810060"/>
          </a:xfrm>
        </p:spPr>
        <p:txBody>
          <a:bodyPr/>
          <a:lstStyle/>
          <a:p>
            <a:r>
              <a:rPr lang="en-US" sz="2800" dirty="0"/>
              <a:t>#20 – Auto Curtailment – Claim Filing Deadline</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55315" y="1046644"/>
            <a:ext cx="7819079" cy="381784"/>
          </a:xfrm>
        </p:spPr>
        <p:txBody>
          <a:bodyPr>
            <a:noAutofit/>
          </a:bodyPr>
          <a:lstStyle/>
          <a:p>
            <a:pPr marL="0" indent="0">
              <a:buNone/>
            </a:pPr>
            <a:r>
              <a:rPr lang="en-US" sz="1600" i="1" dirty="0">
                <a:solidFill>
                  <a:schemeClr val="accent1"/>
                </a:solidFill>
                <a:latin typeface="Times New Roman" panose="02020603050405020304" pitchFamily="18" charset="0"/>
                <a:cs typeface="Times New Roman" panose="02020603050405020304" pitchFamily="18" charset="0"/>
              </a:rPr>
              <a:t>Change number of days for Claim Filing Curtailment from 15 days to 30 days</a:t>
            </a:r>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38</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667375" y="6729699"/>
            <a:ext cx="5176417" cy="769441"/>
          </a:xfrm>
          <a:prstGeom prst="rect">
            <a:avLst/>
          </a:prstGeom>
          <a:noFill/>
        </p:spPr>
        <p:txBody>
          <a:bodyPr wrap="none" rtlCol="0">
            <a:spAutoFit/>
          </a:bodyPr>
          <a:lstStyle/>
          <a:p>
            <a:pPr marL="171450" indent="-171450">
              <a:buFont typeface="Wingdings" panose="05000000000000000000" pitchFamily="2" charset="2"/>
              <a:buChar char="ü"/>
            </a:pPr>
            <a:r>
              <a:rPr lang="en-US" sz="1100" b="1" dirty="0">
                <a:solidFill>
                  <a:schemeClr val="tx2"/>
                </a:solidFill>
              </a:rPr>
              <a:t>CFR reference:</a:t>
            </a:r>
            <a:r>
              <a:rPr lang="en-US" sz="1100" dirty="0"/>
              <a:t> CFR section § 206.127 Application for Insurance Benefits. (Page 7136)</a:t>
            </a:r>
            <a:endParaRPr lang="en-US" sz="1100" dirty="0">
              <a:highlight>
                <a:srgbClr val="FFFF00"/>
              </a:highlight>
            </a:endParaRPr>
          </a:p>
          <a:p>
            <a:pPr marL="171450" indent="-171450">
              <a:buFont typeface="Wingdings" panose="05000000000000000000" pitchFamily="2" charset="2"/>
              <a:buChar char="ü"/>
            </a:pPr>
            <a:endParaRPr lang="en-US" sz="1100" dirty="0"/>
          </a:p>
          <a:p>
            <a:pPr marL="171450" indent="-171450">
              <a:buFont typeface="Wingdings" panose="05000000000000000000" pitchFamily="2" charset="2"/>
              <a:buChar char="ü"/>
            </a:pPr>
            <a:endParaRPr lang="en-US" sz="1100" dirty="0"/>
          </a:p>
          <a:p>
            <a:endParaRPr lang="en-US" sz="1100" dirty="0"/>
          </a:p>
        </p:txBody>
      </p:sp>
      <p:sp>
        <p:nvSpPr>
          <p:cNvPr id="10" name="Rectangle 9">
            <a:extLst>
              <a:ext uri="{FF2B5EF4-FFF2-40B4-BE49-F238E27FC236}">
                <a16:creationId xmlns:a16="http://schemas.microsoft.com/office/drawing/2014/main" id="{1280E9F8-5EFE-4724-8054-56A9C09D89DF}"/>
              </a:ext>
            </a:extLst>
          </p:cNvPr>
          <p:cNvSpPr/>
          <p:nvPr/>
        </p:nvSpPr>
        <p:spPr>
          <a:xfrm>
            <a:off x="334538" y="1439594"/>
            <a:ext cx="8788459" cy="3108543"/>
          </a:xfrm>
          <a:prstGeom prst="rect">
            <a:avLst/>
          </a:prstGeom>
        </p:spPr>
        <p:txBody>
          <a:bodyPr wrap="square">
            <a:spAutoFit/>
          </a:bodyPr>
          <a:lstStyle/>
          <a:p>
            <a:pPr marL="457200" indent="-457200">
              <a:buFont typeface="+mj-lt"/>
              <a:buAutoNum type="arabicPeriod"/>
            </a:pPr>
            <a:r>
              <a:rPr lang="en-US" sz="1600" dirty="0"/>
              <a:t>Claim filing deadline depends on FHA Case # Assigned Date: </a:t>
            </a:r>
          </a:p>
          <a:p>
            <a:pPr marL="945206" lvl="1" indent="-457200">
              <a:buFont typeface="Arial" panose="020B0604020202020204" pitchFamily="34" charset="0"/>
              <a:buChar char="•"/>
            </a:pPr>
            <a:r>
              <a:rPr lang="en-US" sz="1600" b="1" dirty="0"/>
              <a:t>Before</a:t>
            </a:r>
            <a:r>
              <a:rPr lang="en-US" sz="1600" dirty="0"/>
              <a:t> </a:t>
            </a:r>
            <a:r>
              <a:rPr lang="en-US" sz="1600" b="1" dirty="0"/>
              <a:t>9/19/17</a:t>
            </a:r>
            <a:r>
              <a:rPr lang="en-US" sz="1600" dirty="0"/>
              <a:t>, the claim must be filed within </a:t>
            </a:r>
            <a:r>
              <a:rPr lang="en-US" sz="1600" u="sng" dirty="0"/>
              <a:t>15 days</a:t>
            </a:r>
          </a:p>
          <a:p>
            <a:pPr marL="945206" lvl="1" indent="-457200">
              <a:buFont typeface="Arial" panose="020B0604020202020204" pitchFamily="34" charset="0"/>
              <a:buChar char="•"/>
            </a:pPr>
            <a:r>
              <a:rPr lang="en-US" sz="1600" b="1" dirty="0"/>
              <a:t>On or after 9/19/17</a:t>
            </a:r>
            <a:r>
              <a:rPr lang="en-US" sz="1600" dirty="0"/>
              <a:t>, the claim must be filed within </a:t>
            </a:r>
            <a:r>
              <a:rPr lang="en-US" sz="1600" u="sng" dirty="0"/>
              <a:t>30 days</a:t>
            </a:r>
          </a:p>
          <a:p>
            <a:pPr marL="457200" indent="-457200">
              <a:buFont typeface="+mj-lt"/>
              <a:buAutoNum type="arabicPeriod"/>
            </a:pPr>
            <a:endParaRPr lang="en-US" sz="1000" b="1" dirty="0"/>
          </a:p>
          <a:p>
            <a:pPr marL="457200" indent="-457200">
              <a:buFont typeface="+mj-lt"/>
              <a:buAutoNum type="arabicPeriod"/>
            </a:pPr>
            <a:r>
              <a:rPr lang="en-US" sz="1600" dirty="0"/>
              <a:t>HERMIT will “auto-curtail” Claim Type 21 or Claim Type 23 if:</a:t>
            </a:r>
          </a:p>
          <a:p>
            <a:pPr marL="945206" lvl="1" indent="-457200">
              <a:buFont typeface="+mj-lt"/>
              <a:buAutoNum type="arabicPeriod"/>
            </a:pPr>
            <a:r>
              <a:rPr lang="en-US" sz="1600" dirty="0"/>
              <a:t>FHA Case # Assigned Date </a:t>
            </a:r>
            <a:r>
              <a:rPr lang="en-US" sz="1600" b="1" dirty="0"/>
              <a:t>before</a:t>
            </a:r>
            <a:r>
              <a:rPr lang="en-US" sz="1600" dirty="0"/>
              <a:t> </a:t>
            </a:r>
            <a:r>
              <a:rPr lang="en-US" sz="1600" b="1" dirty="0"/>
              <a:t>9/19/17</a:t>
            </a:r>
            <a:r>
              <a:rPr lang="en-US" sz="1600" dirty="0"/>
              <a:t>: </a:t>
            </a:r>
            <a:r>
              <a:rPr lang="en-US" sz="1600" b="1" dirty="0"/>
              <a:t>Servicer Files Claim 27011 </a:t>
            </a:r>
            <a:r>
              <a:rPr lang="en-US" sz="1600" dirty="0"/>
              <a:t>step </a:t>
            </a:r>
            <a:r>
              <a:rPr lang="en-US" sz="1600" b="1" dirty="0"/>
              <a:t>Complete Date </a:t>
            </a:r>
            <a:r>
              <a:rPr lang="en-US" sz="1600" dirty="0"/>
              <a:t>is </a:t>
            </a:r>
            <a:r>
              <a:rPr lang="en-US" sz="1600" u="sng" dirty="0"/>
              <a:t>not</a:t>
            </a:r>
            <a:r>
              <a:rPr lang="en-US" sz="1600" dirty="0"/>
              <a:t> within 15 days of the date in Block #10</a:t>
            </a:r>
          </a:p>
          <a:p>
            <a:pPr marL="945206" lvl="1" indent="-457200">
              <a:buFont typeface="+mj-lt"/>
              <a:buAutoNum type="arabicPeriod"/>
            </a:pPr>
            <a:endParaRPr lang="en-US" sz="1000" dirty="0"/>
          </a:p>
          <a:p>
            <a:pPr marL="945206" lvl="1" indent="-457200">
              <a:buFont typeface="+mj-lt"/>
              <a:buAutoNum type="arabicPeriod"/>
            </a:pPr>
            <a:r>
              <a:rPr lang="en-US" sz="1600" dirty="0"/>
              <a:t>FHA Case # Assigned Date </a:t>
            </a:r>
            <a:r>
              <a:rPr lang="en-US" sz="1600" b="1" dirty="0"/>
              <a:t>on or after</a:t>
            </a:r>
            <a:r>
              <a:rPr lang="en-US" sz="1600" dirty="0"/>
              <a:t> </a:t>
            </a:r>
            <a:r>
              <a:rPr lang="en-US" sz="1600" b="1" dirty="0"/>
              <a:t>9/19/17</a:t>
            </a:r>
            <a:r>
              <a:rPr lang="en-US" sz="1600" dirty="0"/>
              <a:t>: </a:t>
            </a:r>
            <a:r>
              <a:rPr lang="en-US" sz="1600" b="1" dirty="0"/>
              <a:t>Servicer Files Claim 27011</a:t>
            </a:r>
            <a:r>
              <a:rPr lang="en-US" sz="1600" dirty="0"/>
              <a:t> step </a:t>
            </a:r>
            <a:r>
              <a:rPr lang="en-US" sz="1600" b="1" dirty="0"/>
              <a:t>Complete Date </a:t>
            </a:r>
            <a:r>
              <a:rPr lang="en-US" sz="1600" dirty="0"/>
              <a:t>is </a:t>
            </a:r>
            <a:r>
              <a:rPr lang="en-US" sz="1600" u="sng" dirty="0"/>
              <a:t>not</a:t>
            </a:r>
            <a:r>
              <a:rPr lang="en-US" sz="1600" dirty="0"/>
              <a:t> within 30 days of the date in Block #10</a:t>
            </a:r>
          </a:p>
          <a:p>
            <a:pPr marL="945206" lvl="1" indent="-457200">
              <a:buFont typeface="+mj-lt"/>
              <a:buAutoNum type="arabicPeriod"/>
            </a:pPr>
            <a:endParaRPr lang="en-US" sz="1000" dirty="0"/>
          </a:p>
          <a:p>
            <a:pPr marL="457200" indent="-457200">
              <a:buFont typeface="+mj-lt"/>
              <a:buAutoNum type="arabicPeriod"/>
            </a:pPr>
            <a:r>
              <a:rPr lang="en-US" sz="1600" dirty="0"/>
              <a:t>If claim is curtailed for this reason, the </a:t>
            </a:r>
            <a:r>
              <a:rPr lang="en-US" sz="1600" b="1" dirty="0"/>
              <a:t>Debenture Interest End Date </a:t>
            </a:r>
            <a:r>
              <a:rPr lang="en-US" sz="1600" dirty="0"/>
              <a:t>will be set to Block #10 + 15 Days, or 30 days, respectively. </a:t>
            </a:r>
          </a:p>
        </p:txBody>
      </p:sp>
      <p:pic>
        <p:nvPicPr>
          <p:cNvPr id="7" name="Picture 6">
            <a:extLst>
              <a:ext uri="{FF2B5EF4-FFF2-40B4-BE49-F238E27FC236}">
                <a16:creationId xmlns:a16="http://schemas.microsoft.com/office/drawing/2014/main" id="{71F47583-BFC5-4ADD-AD81-62348636D227}"/>
              </a:ext>
            </a:extLst>
          </p:cNvPr>
          <p:cNvPicPr>
            <a:picLocks noChangeAspect="1"/>
          </p:cNvPicPr>
          <p:nvPr/>
        </p:nvPicPr>
        <p:blipFill>
          <a:blip r:embed="rId2"/>
          <a:stretch>
            <a:fillRect/>
          </a:stretch>
        </p:blipFill>
        <p:spPr>
          <a:xfrm>
            <a:off x="886450" y="4736480"/>
            <a:ext cx="7233470" cy="1309999"/>
          </a:xfrm>
          <a:prstGeom prst="rect">
            <a:avLst/>
          </a:prstGeom>
        </p:spPr>
      </p:pic>
      <p:pic>
        <p:nvPicPr>
          <p:cNvPr id="8" name="Picture 7">
            <a:extLst>
              <a:ext uri="{FF2B5EF4-FFF2-40B4-BE49-F238E27FC236}">
                <a16:creationId xmlns:a16="http://schemas.microsoft.com/office/drawing/2014/main" id="{4AB41195-6FAA-4F4B-9177-709C535E373C}"/>
              </a:ext>
            </a:extLst>
          </p:cNvPr>
          <p:cNvPicPr>
            <a:picLocks noChangeAspect="1"/>
          </p:cNvPicPr>
          <p:nvPr/>
        </p:nvPicPr>
        <p:blipFill>
          <a:blip r:embed="rId3"/>
          <a:stretch>
            <a:fillRect/>
          </a:stretch>
        </p:blipFill>
        <p:spPr>
          <a:xfrm>
            <a:off x="865318" y="6105651"/>
            <a:ext cx="8452284" cy="482625"/>
          </a:xfrm>
          <a:prstGeom prst="rect">
            <a:avLst/>
          </a:prstGeom>
        </p:spPr>
      </p:pic>
    </p:spTree>
    <p:extLst>
      <p:ext uri="{BB962C8B-B14F-4D97-AF65-F5344CB8AC3E}">
        <p14:creationId xmlns:p14="http://schemas.microsoft.com/office/powerpoint/2010/main" val="371030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 – HERMIT Resource Page</a:t>
            </a:r>
          </a:p>
        </p:txBody>
      </p:sp>
      <p:sp>
        <p:nvSpPr>
          <p:cNvPr id="4" name="Slide Number Placeholder 3"/>
          <p:cNvSpPr>
            <a:spLocks noGrp="1"/>
          </p:cNvSpPr>
          <p:nvPr>
            <p:ph type="sldNum" sz="quarter" idx="10"/>
          </p:nvPr>
        </p:nvSpPr>
        <p:spPr/>
        <p:txBody>
          <a:bodyPr/>
          <a:lstStyle/>
          <a:p>
            <a:fld id="{3FB31E8E-0DD7-48FC-AA52-DAF5419B1357}" type="slidenum">
              <a:rPr lang="en-US" smtClean="0"/>
              <a:pPr/>
              <a:t>39</a:t>
            </a:fld>
            <a:endParaRPr lang="en-US" dirty="0"/>
          </a:p>
        </p:txBody>
      </p:sp>
      <p:pic>
        <p:nvPicPr>
          <p:cNvPr id="1026" name="Picture 2" descr="http://schoolbuildings.westg.org/westwood/baker/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349" y="4858701"/>
            <a:ext cx="2486787" cy="2090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F2D8C7-74D4-440C-8F4D-243E387F1047}"/>
              </a:ext>
            </a:extLst>
          </p:cNvPr>
          <p:cNvSpPr txBox="1"/>
          <p:nvPr/>
        </p:nvSpPr>
        <p:spPr>
          <a:xfrm>
            <a:off x="881990" y="1143688"/>
            <a:ext cx="8162924" cy="3985706"/>
          </a:xfrm>
          <a:prstGeom prst="rect">
            <a:avLst/>
          </a:prstGeom>
          <a:noFill/>
        </p:spPr>
        <p:txBody>
          <a:bodyPr wrap="square" rtlCol="0">
            <a:spAutoFit/>
          </a:bodyPr>
          <a:lstStyle/>
          <a:p>
            <a:r>
              <a:rPr lang="en-US" sz="1800" dirty="0"/>
              <a:t>The HERMIT Resource Page </a:t>
            </a:r>
          </a:p>
          <a:p>
            <a:r>
              <a:rPr lang="en-US" sz="1800" u="sng" dirty="0">
                <a:hlinkClick r:id="rId3"/>
              </a:rPr>
              <a:t>https://www.hud.gov/program_offices/housing/comp/hecm_hermit</a:t>
            </a:r>
            <a:endParaRPr lang="en-US" sz="1800" dirty="0"/>
          </a:p>
          <a:p>
            <a:endParaRPr lang="en-US" sz="1800" dirty="0"/>
          </a:p>
          <a:p>
            <a:r>
              <a:rPr lang="en-US" sz="1800" u="sng" dirty="0">
                <a:solidFill>
                  <a:schemeClr val="accent1"/>
                </a:solidFill>
              </a:rPr>
              <a:t>Recommended Resources: </a:t>
            </a:r>
          </a:p>
          <a:p>
            <a:r>
              <a:rPr lang="en-US" sz="1800" dirty="0"/>
              <a:t> </a:t>
            </a:r>
          </a:p>
          <a:p>
            <a:pPr marL="342900" indent="-342900">
              <a:buFont typeface="+mj-lt"/>
              <a:buAutoNum type="arabicPeriod"/>
            </a:pPr>
            <a:r>
              <a:rPr lang="en-US" sz="1800" dirty="0"/>
              <a:t>HERMIT System Changes – Release 5.4 to Release 5.71</a:t>
            </a:r>
          </a:p>
          <a:p>
            <a:pPr marL="342900" indent="-342900">
              <a:buFont typeface="+mj-lt"/>
              <a:buAutoNum type="arabicPeriod"/>
            </a:pPr>
            <a:endParaRPr lang="en-US" sz="1800" dirty="0"/>
          </a:p>
          <a:p>
            <a:pPr marL="342900" indent="-342900">
              <a:buFont typeface="+mj-lt"/>
              <a:buAutoNum type="arabicPeriod"/>
            </a:pPr>
            <a:r>
              <a:rPr lang="en-US" sz="1800" dirty="0"/>
              <a:t>Claim Mapping (includes CT24) </a:t>
            </a:r>
          </a:p>
          <a:p>
            <a:pPr marL="342900" indent="-342900">
              <a:buFont typeface="+mj-lt"/>
              <a:buAutoNum type="arabicPeriod"/>
            </a:pPr>
            <a:endParaRPr lang="en-US" sz="1800" dirty="0"/>
          </a:p>
          <a:p>
            <a:pPr marL="342900" indent="-342900">
              <a:buFont typeface="+mj-lt"/>
              <a:buAutoNum type="arabicPeriod"/>
            </a:pPr>
            <a:r>
              <a:rPr lang="en-US" sz="1800" dirty="0"/>
              <a:t>Claims Submission Checklist </a:t>
            </a:r>
          </a:p>
          <a:p>
            <a:pPr marL="342900" indent="-342900">
              <a:buFont typeface="+mj-lt"/>
              <a:buAutoNum type="arabicPeriod"/>
            </a:pPr>
            <a:endParaRPr lang="en-US" sz="1800" dirty="0"/>
          </a:p>
          <a:p>
            <a:pPr marL="342900" indent="-342900">
              <a:buFont typeface="+mj-lt"/>
              <a:buAutoNum type="arabicPeriod"/>
            </a:pPr>
            <a:r>
              <a:rPr lang="en-US" sz="1800" dirty="0"/>
              <a:t>This PowerPoint Webinar Slides will be posted to the HERMIT resource page</a:t>
            </a:r>
          </a:p>
          <a:p>
            <a:pPr marL="342900" indent="-342900">
              <a:buFont typeface="+mj-lt"/>
              <a:buAutoNum type="arabicPeriod"/>
            </a:pPr>
            <a:endParaRPr lang="en-US" sz="1800" dirty="0"/>
          </a:p>
          <a:p>
            <a:pPr marL="342900" indent="-342900">
              <a:buFont typeface="+mj-lt"/>
              <a:buAutoNum type="arabicPeriod"/>
            </a:pPr>
            <a:r>
              <a:rPr lang="en-US" sz="1800" dirty="0"/>
              <a:t>Please send any questions to </a:t>
            </a:r>
            <a:r>
              <a:rPr lang="en-US" dirty="0"/>
              <a:t>Theresa Coffman @ </a:t>
            </a:r>
            <a:r>
              <a:rPr lang="en-US" u="sng" dirty="0">
                <a:hlinkClick r:id="rId4"/>
              </a:rPr>
              <a:t>Theresa.J.Coffman@hud.gov</a:t>
            </a:r>
            <a:endParaRPr lang="en-US" dirty="0"/>
          </a:p>
        </p:txBody>
      </p:sp>
    </p:spTree>
    <p:extLst>
      <p:ext uri="{BB962C8B-B14F-4D97-AF65-F5344CB8AC3E}">
        <p14:creationId xmlns:p14="http://schemas.microsoft.com/office/powerpoint/2010/main" val="154433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sz="3200" dirty="0"/>
              <a:t>HERMIT System Changes as it relates to Final Rule</a:t>
            </a:r>
            <a:r>
              <a:rPr lang="en-US" sz="3200" dirty="0">
                <a:solidFill>
                  <a:srgbClr val="0000FF"/>
                </a:solidFill>
              </a:rPr>
              <a:t> </a:t>
            </a:r>
            <a:endParaRPr lang="en-US" sz="3200" dirty="0">
              <a:solidFill>
                <a:srgbClr val="0000FF"/>
              </a:solidFill>
              <a:highlight>
                <a:srgbClr val="FFFF00"/>
              </a:highlight>
            </a:endParaRPr>
          </a:p>
        </p:txBody>
      </p:sp>
      <p:sp>
        <p:nvSpPr>
          <p:cNvPr id="6" name="Content Placeholder 5"/>
          <p:cNvSpPr>
            <a:spLocks noGrp="1"/>
          </p:cNvSpPr>
          <p:nvPr>
            <p:ph idx="1"/>
          </p:nvPr>
        </p:nvSpPr>
        <p:spPr>
          <a:xfrm>
            <a:off x="525293" y="1165181"/>
            <a:ext cx="8866146" cy="5864600"/>
          </a:xfrm>
        </p:spPr>
        <p:txBody>
          <a:bodyPr>
            <a:normAutofit/>
          </a:bodyPr>
          <a:lstStyle/>
          <a:p>
            <a:pPr marL="0" lvl="1" indent="0">
              <a:spcBef>
                <a:spcPts val="1200"/>
              </a:spcBef>
              <a:buSzPct val="110000"/>
              <a:buNone/>
            </a:pPr>
            <a:r>
              <a:rPr lang="en-US" dirty="0"/>
              <a:t> </a:t>
            </a:r>
          </a:p>
        </p:txBody>
      </p:sp>
      <p:sp>
        <p:nvSpPr>
          <p:cNvPr id="2" name="Slide Number Placeholder 1"/>
          <p:cNvSpPr>
            <a:spLocks noGrp="1"/>
          </p:cNvSpPr>
          <p:nvPr>
            <p:ph type="sldNum" sz="quarter" idx="10"/>
          </p:nvPr>
        </p:nvSpPr>
        <p:spPr/>
        <p:txBody>
          <a:bodyPr/>
          <a:lstStyle/>
          <a:p>
            <a:fld id="{3FB31E8E-0DD7-48FC-AA52-DAF5419B1357}" type="slidenum">
              <a:rPr lang="en-US" smtClean="0"/>
              <a:pPr/>
              <a:t>4</a:t>
            </a:fld>
            <a:endParaRPr lang="en-US" dirty="0"/>
          </a:p>
        </p:txBody>
      </p:sp>
      <p:graphicFrame>
        <p:nvGraphicFramePr>
          <p:cNvPr id="7" name="Table 6">
            <a:extLst>
              <a:ext uri="{FF2B5EF4-FFF2-40B4-BE49-F238E27FC236}">
                <a16:creationId xmlns:a16="http://schemas.microsoft.com/office/drawing/2014/main" id="{76C25E29-6D57-42E1-8E75-8F4A6ECF4537}"/>
              </a:ext>
            </a:extLst>
          </p:cNvPr>
          <p:cNvGraphicFramePr>
            <a:graphicFrameLocks noGrp="1"/>
          </p:cNvGraphicFramePr>
          <p:nvPr>
            <p:extLst>
              <p:ext uri="{D42A27DB-BD31-4B8C-83A1-F6EECF244321}">
                <p14:modId xmlns:p14="http://schemas.microsoft.com/office/powerpoint/2010/main" val="697367525"/>
              </p:ext>
            </p:extLst>
          </p:nvPr>
        </p:nvGraphicFramePr>
        <p:xfrm>
          <a:off x="551549" y="1165181"/>
          <a:ext cx="8513976" cy="5058953"/>
        </p:xfrm>
        <a:graphic>
          <a:graphicData uri="http://schemas.openxmlformats.org/drawingml/2006/table">
            <a:tbl>
              <a:tblPr firstRow="1" bandRow="1">
                <a:tableStyleId>{5C22544A-7EE6-4342-B048-85BDC9FD1C3A}</a:tableStyleId>
              </a:tblPr>
              <a:tblGrid>
                <a:gridCol w="512932">
                  <a:extLst>
                    <a:ext uri="{9D8B030D-6E8A-4147-A177-3AD203B41FA5}">
                      <a16:colId xmlns:a16="http://schemas.microsoft.com/office/drawing/2014/main" val="20000"/>
                    </a:ext>
                  </a:extLst>
                </a:gridCol>
                <a:gridCol w="1760569">
                  <a:extLst>
                    <a:ext uri="{9D8B030D-6E8A-4147-A177-3AD203B41FA5}">
                      <a16:colId xmlns:a16="http://schemas.microsoft.com/office/drawing/2014/main" val="1158294242"/>
                    </a:ext>
                  </a:extLst>
                </a:gridCol>
                <a:gridCol w="4218275">
                  <a:extLst>
                    <a:ext uri="{9D8B030D-6E8A-4147-A177-3AD203B41FA5}">
                      <a16:colId xmlns:a16="http://schemas.microsoft.com/office/drawing/2014/main" val="3413812891"/>
                    </a:ext>
                  </a:extLst>
                </a:gridCol>
                <a:gridCol w="2022200">
                  <a:extLst>
                    <a:ext uri="{9D8B030D-6E8A-4147-A177-3AD203B41FA5}">
                      <a16:colId xmlns:a16="http://schemas.microsoft.com/office/drawing/2014/main" val="20001"/>
                    </a:ext>
                  </a:extLst>
                </a:gridCol>
              </a:tblGrid>
              <a:tr h="288833">
                <a:tc>
                  <a:txBody>
                    <a:bodyPr/>
                    <a:lstStyle/>
                    <a:p>
                      <a:pPr algn="ctr"/>
                      <a:endParaRPr lang="en-US" sz="1100" b="1" dirty="0"/>
                    </a:p>
                  </a:txBody>
                  <a:tcPr anchor="ctr"/>
                </a:tc>
                <a:tc>
                  <a:txBody>
                    <a:bodyPr/>
                    <a:lstStyle/>
                    <a:p>
                      <a:pPr algn="ctr"/>
                      <a:r>
                        <a:rPr lang="en-US" sz="1100" b="1" dirty="0"/>
                        <a:t>Title</a:t>
                      </a:r>
                    </a:p>
                  </a:txBody>
                  <a:tcPr anchor="ctr"/>
                </a:tc>
                <a:tc>
                  <a:txBody>
                    <a:bodyPr/>
                    <a:lstStyle/>
                    <a:p>
                      <a:pPr algn="ctr"/>
                      <a:r>
                        <a:rPr lang="en-US" sz="1100" b="1" dirty="0"/>
                        <a:t>HERMIT System Change Description</a:t>
                      </a:r>
                    </a:p>
                  </a:txBody>
                  <a:tcPr anchor="ctr"/>
                </a:tc>
                <a:tc>
                  <a:txBody>
                    <a:bodyPr/>
                    <a:lstStyle/>
                    <a:p>
                      <a:pPr algn="ctr"/>
                      <a:r>
                        <a:rPr lang="en-US" sz="1100" b="1" dirty="0"/>
                        <a:t>Reference</a:t>
                      </a:r>
                    </a:p>
                  </a:txBody>
                  <a:tcPr anchor="ctr"/>
                </a:tc>
                <a:extLst>
                  <a:ext uri="{0D108BD9-81ED-4DB2-BD59-A6C34878D82A}">
                    <a16:rowId xmlns:a16="http://schemas.microsoft.com/office/drawing/2014/main" val="10000"/>
                  </a:ext>
                </a:extLst>
              </a:tr>
              <a:tr h="243766">
                <a:tc>
                  <a:txBody>
                    <a:bodyPr/>
                    <a:lstStyle/>
                    <a:p>
                      <a:pPr algn="ctr"/>
                      <a:r>
                        <a:rPr lang="en-US" sz="1100" b="1" dirty="0">
                          <a:solidFill>
                            <a:schemeClr val="bg1"/>
                          </a:solidFill>
                        </a:rPr>
                        <a:t>#6</a:t>
                      </a:r>
                    </a:p>
                  </a:txBody>
                  <a:tcPr anchor="ctr">
                    <a:solidFill>
                      <a:schemeClr val="accent1"/>
                    </a:solidFill>
                  </a:tcPr>
                </a:tc>
                <a:tc>
                  <a:txBody>
                    <a:bodyPr/>
                    <a:lstStyle/>
                    <a:p>
                      <a:pPr marL="0" indent="0">
                        <a:buFont typeface="Wingdings" pitchFamily="2" charset="2"/>
                        <a:buNone/>
                      </a:pPr>
                      <a:r>
                        <a:rPr lang="en-US" sz="1100" dirty="0">
                          <a:solidFill>
                            <a:schemeClr val="tx1"/>
                          </a:solidFill>
                        </a:rPr>
                        <a:t>New Loan Transaction Codes</a:t>
                      </a:r>
                    </a:p>
                  </a:txBody>
                  <a:tcPr marT="137160"/>
                </a:tc>
                <a:tc>
                  <a:txBody>
                    <a:bodyPr/>
                    <a:lstStyle/>
                    <a:p>
                      <a:pPr marL="0" indent="0">
                        <a:buFont typeface="Wingdings" pitchFamily="2" charset="2"/>
                        <a:buNone/>
                      </a:pPr>
                      <a:r>
                        <a:rPr lang="en-US" sz="1100" kern="1200" dirty="0">
                          <a:solidFill>
                            <a:schemeClr val="tx1"/>
                          </a:solidFill>
                          <a:effectLst/>
                          <a:latin typeface="+mn-lt"/>
                          <a:ea typeface="+mn-ea"/>
                          <a:cs typeface="+mn-cs"/>
                        </a:rPr>
                        <a:t>New Transaction Code added to HERMIT for 1) “Corp Adv – S305 Utilities – Liens” and 2) “ Corp Adv – S305 – Cash for Keys”.</a:t>
                      </a:r>
                    </a:p>
                  </a:txBody>
                  <a:tcPr marT="137160"/>
                </a:tc>
                <a:tc>
                  <a:txBody>
                    <a:bodyPr/>
                    <a:lstStyle/>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kern="1200" dirty="0">
                          <a:solidFill>
                            <a:schemeClr val="dk1"/>
                          </a:solidFill>
                          <a:effectLst/>
                          <a:latin typeface="+mn-lt"/>
                          <a:ea typeface="+mn-ea"/>
                          <a:cs typeface="+mn-cs"/>
                        </a:rPr>
                        <a:t>CFR reference 206.129 Payment of claim (d) Amount of Payment – Mortgagee acquires title or is unsuccessful bidder. Acquisition and Sale of the Property (f) Deed in Lieu of Foreclosure (ii) Cash for Keys.  Page 7136.</a:t>
                      </a:r>
                    </a:p>
                    <a:p>
                      <a:pPr marL="0" indent="0">
                        <a:buFont typeface="Wingdings" pitchFamily="2" charset="2"/>
                        <a:buNone/>
                      </a:pPr>
                      <a:endParaRPr lang="en-US" sz="1100" dirty="0">
                        <a:solidFill>
                          <a:srgbClr val="0000FF"/>
                        </a:solidFill>
                        <a:highlight>
                          <a:srgbClr val="FFFF00"/>
                        </a:highlight>
                      </a:endParaRPr>
                    </a:p>
                  </a:txBody>
                  <a:tcPr marT="137160"/>
                </a:tc>
                <a:extLst>
                  <a:ext uri="{0D108BD9-81ED-4DB2-BD59-A6C34878D82A}">
                    <a16:rowId xmlns:a16="http://schemas.microsoft.com/office/drawing/2014/main" val="2192957726"/>
                  </a:ext>
                </a:extLst>
              </a:tr>
              <a:tr h="425914">
                <a:tc>
                  <a:txBody>
                    <a:bodyPr/>
                    <a:lstStyle/>
                    <a:p>
                      <a:pPr algn="ctr"/>
                      <a:r>
                        <a:rPr lang="en-US" sz="1100" b="1" dirty="0">
                          <a:solidFill>
                            <a:schemeClr val="bg1"/>
                          </a:solidFill>
                        </a:rPr>
                        <a:t>#7</a:t>
                      </a:r>
                    </a:p>
                  </a:txBody>
                  <a:tcPr anchor="ctr">
                    <a:solidFill>
                      <a:schemeClr val="accent1"/>
                    </a:solidFill>
                  </a:tcPr>
                </a:tc>
                <a:tc>
                  <a:txBody>
                    <a:bodyPr/>
                    <a:lstStyle/>
                    <a:p>
                      <a:pPr marL="0" indent="0">
                        <a:buFont typeface="Wingdings" pitchFamily="2" charset="2"/>
                        <a:buNone/>
                      </a:pPr>
                      <a:r>
                        <a:rPr lang="en-US" sz="1100" dirty="0">
                          <a:solidFill>
                            <a:schemeClr val="tx1"/>
                          </a:solidFill>
                        </a:rPr>
                        <a:t>Due Date Changes to IMIP and MMIP</a:t>
                      </a:r>
                    </a:p>
                  </a:txBody>
                  <a:tcPr marT="137160"/>
                </a:tc>
                <a:tc>
                  <a:txBody>
                    <a:bodyPr/>
                    <a:lstStyle/>
                    <a:p>
                      <a:pPr marL="0" indent="0">
                        <a:buFont typeface="Wingdings" pitchFamily="2" charset="2"/>
                        <a:buNone/>
                      </a:pPr>
                      <a:r>
                        <a:rPr lang="en-US" sz="1100" kern="1200" dirty="0">
                          <a:solidFill>
                            <a:schemeClr val="tx1"/>
                          </a:solidFill>
                          <a:effectLst/>
                          <a:latin typeface="+mn-lt"/>
                          <a:ea typeface="+mn-ea"/>
                          <a:cs typeface="+mn-cs"/>
                        </a:rPr>
                        <a:t>For All Loans: </a:t>
                      </a:r>
                    </a:p>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b="1" kern="1200" dirty="0">
                          <a:solidFill>
                            <a:schemeClr val="tx1"/>
                          </a:solidFill>
                          <a:effectLst/>
                          <a:latin typeface="+mn-lt"/>
                          <a:ea typeface="+mn-ea"/>
                          <a:cs typeface="+mn-cs"/>
                        </a:rPr>
                        <a:t>Initial MIP: </a:t>
                      </a:r>
                      <a:r>
                        <a:rPr lang="en-US" sz="1100" kern="1200" dirty="0">
                          <a:solidFill>
                            <a:schemeClr val="tx1"/>
                          </a:solidFill>
                          <a:effectLst/>
                          <a:latin typeface="+mn-lt"/>
                          <a:ea typeface="+mn-ea"/>
                          <a:cs typeface="+mn-cs"/>
                        </a:rPr>
                        <a:t>Late Charge and Penalty Interest on Initial MIP paid more than 20 days from closing.</a:t>
                      </a:r>
                    </a:p>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endParaRPr lang="en-US" sz="1100" kern="1200" dirty="0">
                        <a:solidFill>
                          <a:schemeClr val="tx1"/>
                        </a:solidFill>
                        <a:effectLst/>
                        <a:latin typeface="+mn-lt"/>
                        <a:ea typeface="+mn-ea"/>
                        <a:cs typeface="+mn-cs"/>
                      </a:endParaRPr>
                    </a:p>
                    <a:p>
                      <a:pPr marL="0" indent="0">
                        <a:buFont typeface="Wingdings" pitchFamily="2" charset="2"/>
                        <a:buNone/>
                      </a:pPr>
                      <a:r>
                        <a:rPr lang="en-US" sz="1100" b="1" kern="1200" dirty="0">
                          <a:solidFill>
                            <a:schemeClr val="tx1"/>
                          </a:solidFill>
                          <a:effectLst/>
                          <a:latin typeface="+mn-lt"/>
                          <a:ea typeface="+mn-ea"/>
                          <a:cs typeface="+mn-cs"/>
                        </a:rPr>
                        <a:t>Monthly MIP: </a:t>
                      </a:r>
                      <a:r>
                        <a:rPr lang="en-US" sz="1100" kern="1200" dirty="0">
                          <a:solidFill>
                            <a:schemeClr val="tx1"/>
                          </a:solidFill>
                          <a:effectLst/>
                          <a:latin typeface="+mn-lt"/>
                          <a:ea typeface="+mn-ea"/>
                          <a:cs typeface="+mn-cs"/>
                        </a:rPr>
                        <a:t>Late Charge and Penalty Interest on Monthly MIP paid more than 6 days from the first business day of the month.</a:t>
                      </a:r>
                    </a:p>
                  </a:txBody>
                  <a:tcPr marT="137160"/>
                </a:tc>
                <a:tc>
                  <a:txBody>
                    <a:bodyPr/>
                    <a:lstStyle/>
                    <a:p>
                      <a:pPr marL="0" indent="0">
                        <a:buFont typeface="Wingdings" pitchFamily="2" charset="2"/>
                        <a:buNone/>
                      </a:pPr>
                      <a:r>
                        <a:rPr lang="en-US" sz="1100" kern="1200" dirty="0">
                          <a:solidFill>
                            <a:schemeClr val="tx1"/>
                          </a:solidFill>
                          <a:effectLst/>
                          <a:latin typeface="+mn-lt"/>
                          <a:ea typeface="+mn-ea"/>
                          <a:cs typeface="+mn-cs"/>
                        </a:rPr>
                        <a:t>CFR section § 206.113 Late Charge and interest. Page 7133.</a:t>
                      </a:r>
                      <a:endParaRPr lang="en-US" sz="1100" dirty="0">
                        <a:solidFill>
                          <a:schemeClr val="tx1"/>
                        </a:solidFill>
                        <a:highlight>
                          <a:srgbClr val="FFFF00"/>
                        </a:highlight>
                      </a:endParaRPr>
                    </a:p>
                  </a:txBody>
                  <a:tcPr marT="137160"/>
                </a:tc>
                <a:extLst>
                  <a:ext uri="{0D108BD9-81ED-4DB2-BD59-A6C34878D82A}">
                    <a16:rowId xmlns:a16="http://schemas.microsoft.com/office/drawing/2014/main" val="3483705253"/>
                  </a:ext>
                </a:extLst>
              </a:tr>
              <a:tr h="425914">
                <a:tc>
                  <a:txBody>
                    <a:bodyPr/>
                    <a:lstStyle/>
                    <a:p>
                      <a:pPr algn="ctr"/>
                      <a:r>
                        <a:rPr lang="en-US" sz="1100" b="1" dirty="0">
                          <a:solidFill>
                            <a:schemeClr val="bg1"/>
                          </a:solidFill>
                        </a:rPr>
                        <a:t>#8</a:t>
                      </a:r>
                    </a:p>
                  </a:txBody>
                  <a:tcPr anchor="ctr">
                    <a:solidFill>
                      <a:schemeClr val="accent1"/>
                    </a:solidFill>
                  </a:tcPr>
                </a:tc>
                <a:tc>
                  <a:txBody>
                    <a:bodyPr/>
                    <a:lstStyle/>
                    <a:p>
                      <a:pPr marL="0" indent="0">
                        <a:buFont typeface="Wingdings" pitchFamily="2" charset="2"/>
                        <a:buNone/>
                      </a:pPr>
                      <a:r>
                        <a:rPr lang="en-US" sz="1100" dirty="0">
                          <a:solidFill>
                            <a:schemeClr val="tx1"/>
                          </a:solidFill>
                        </a:rPr>
                        <a:t>Auto-Curtailment</a:t>
                      </a:r>
                    </a:p>
                  </a:txBody>
                  <a:tcPr marT="137160"/>
                </a:tc>
                <a:tc>
                  <a:txBody>
                    <a:bodyPr/>
                    <a:lstStyle/>
                    <a:p>
                      <a:pPr marL="0" indent="0">
                        <a:buFont typeface="Wingdings" pitchFamily="2" charset="2"/>
                        <a:buNone/>
                      </a:pPr>
                      <a:r>
                        <a:rPr lang="en-US" sz="1100" b="1" dirty="0">
                          <a:solidFill>
                            <a:schemeClr val="tx1"/>
                          </a:solidFill>
                        </a:rPr>
                        <a:t>Notification to HUD of Default </a:t>
                      </a:r>
                      <a:r>
                        <a:rPr lang="en-US" sz="1100" dirty="0">
                          <a:solidFill>
                            <a:schemeClr val="tx1"/>
                          </a:solidFill>
                        </a:rPr>
                        <a:t>for </a:t>
                      </a:r>
                      <a:r>
                        <a:rPr lang="en-US" sz="1100" u="sng" dirty="0">
                          <a:solidFill>
                            <a:schemeClr val="tx1"/>
                          </a:solidFill>
                        </a:rPr>
                        <a:t>D&amp;P with HUD Approval</a:t>
                      </a:r>
                      <a:r>
                        <a:rPr lang="en-US" sz="1100" dirty="0">
                          <a:solidFill>
                            <a:schemeClr val="tx1"/>
                          </a:solidFill>
                        </a:rPr>
                        <a:t> must be within 30 days of Default.</a:t>
                      </a:r>
                    </a:p>
                  </a:txBody>
                  <a:tcPr marT="137160"/>
                </a:tc>
                <a:tc>
                  <a:txBody>
                    <a:bodyPr/>
                    <a:lstStyle/>
                    <a:p>
                      <a:pPr marL="0" indent="0">
                        <a:buFont typeface="Wingdings" pitchFamily="2" charset="2"/>
                        <a:buNone/>
                      </a:pPr>
                      <a:r>
                        <a:rPr lang="en-US" sz="1100" dirty="0"/>
                        <a:t>Mortgagee Letter 2015-10 and CFR Reference § 206.125(a)(1).</a:t>
                      </a:r>
                      <a:endParaRPr lang="en-US" sz="1100" dirty="0">
                        <a:solidFill>
                          <a:schemeClr val="tx1"/>
                        </a:solidFill>
                      </a:endParaRPr>
                    </a:p>
                  </a:txBody>
                  <a:tcPr marT="137160"/>
                </a:tc>
                <a:extLst>
                  <a:ext uri="{0D108BD9-81ED-4DB2-BD59-A6C34878D82A}">
                    <a16:rowId xmlns:a16="http://schemas.microsoft.com/office/drawing/2014/main" val="1817049468"/>
                  </a:ext>
                </a:extLst>
              </a:tr>
              <a:tr h="425914">
                <a:tc>
                  <a:txBody>
                    <a:bodyPr/>
                    <a:lstStyle/>
                    <a:p>
                      <a:pPr algn="ctr"/>
                      <a:r>
                        <a:rPr lang="en-US" sz="1100" b="1" dirty="0">
                          <a:solidFill>
                            <a:schemeClr val="bg1"/>
                          </a:solidFill>
                        </a:rPr>
                        <a:t>#9</a:t>
                      </a:r>
                    </a:p>
                  </a:txBody>
                  <a:tcPr anchor="ctr">
                    <a:solidFill>
                      <a:schemeClr val="accent1"/>
                    </a:solidFill>
                  </a:tcPr>
                </a:tc>
                <a:tc>
                  <a:txBody>
                    <a:bodyPr/>
                    <a:lstStyle/>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dirty="0">
                          <a:solidFill>
                            <a:schemeClr val="tx1"/>
                          </a:solidFill>
                        </a:rPr>
                        <a:t>Auto-Curtailment</a:t>
                      </a:r>
                    </a:p>
                    <a:p>
                      <a:pPr marL="0" indent="0">
                        <a:buFont typeface="Wingdings" pitchFamily="2" charset="2"/>
                        <a:buNone/>
                      </a:pPr>
                      <a:endParaRPr lang="en-US" sz="1100" dirty="0"/>
                    </a:p>
                  </a:txBody>
                  <a:tcPr marT="137160"/>
                </a:tc>
                <a:tc>
                  <a:txBody>
                    <a:bodyPr/>
                    <a:lstStyle/>
                    <a:p>
                      <a:pPr marL="0" indent="0">
                        <a:buFont typeface="Wingdings" pitchFamily="2" charset="2"/>
                        <a:buNone/>
                      </a:pPr>
                      <a:r>
                        <a:rPr lang="en-US" sz="1100" b="1" dirty="0"/>
                        <a:t>Notification to HUD of Default </a:t>
                      </a:r>
                      <a:r>
                        <a:rPr lang="en-US" sz="1100" dirty="0"/>
                        <a:t>for </a:t>
                      </a:r>
                      <a:r>
                        <a:rPr lang="en-US" sz="1100" u="sng" dirty="0"/>
                        <a:t>D&amp;P w/o HUD Approval </a:t>
                      </a:r>
                      <a:r>
                        <a:rPr lang="en-US" sz="1100" dirty="0"/>
                        <a:t>must be within 60 days of Death (without death extension).</a:t>
                      </a:r>
                    </a:p>
                    <a:p>
                      <a:pPr marL="0" indent="0">
                        <a:buFont typeface="Wingdings" pitchFamily="2" charset="2"/>
                        <a:buNone/>
                      </a:pPr>
                      <a:endParaRPr lang="en-US" sz="1100" dirty="0"/>
                    </a:p>
                  </a:txBody>
                  <a:tcPr marT="137160"/>
                </a:tc>
                <a:tc>
                  <a:txBody>
                    <a:bodyPr/>
                    <a:lstStyle/>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dirty="0"/>
                        <a:t>Mortgagee Letter 2015-10 and CFR Reference § 206.125(a)(1).</a:t>
                      </a:r>
                    </a:p>
                  </a:txBody>
                  <a:tcPr marT="137160"/>
                </a:tc>
                <a:extLst>
                  <a:ext uri="{0D108BD9-81ED-4DB2-BD59-A6C34878D82A}">
                    <a16:rowId xmlns:a16="http://schemas.microsoft.com/office/drawing/2014/main" val="1997828439"/>
                  </a:ext>
                </a:extLst>
              </a:tr>
              <a:tr h="425914">
                <a:tc>
                  <a:txBody>
                    <a:bodyPr/>
                    <a:lstStyle/>
                    <a:p>
                      <a:pPr algn="ctr"/>
                      <a:r>
                        <a:rPr lang="en-US" sz="1100" b="1" dirty="0">
                          <a:solidFill>
                            <a:schemeClr val="bg1"/>
                          </a:solidFill>
                        </a:rPr>
                        <a:t>#10</a:t>
                      </a:r>
                    </a:p>
                  </a:txBody>
                  <a:tcPr anchor="ctr">
                    <a:solidFill>
                      <a:schemeClr val="accent1"/>
                    </a:solidFill>
                  </a:tcPr>
                </a:tc>
                <a:tc>
                  <a:txBody>
                    <a:bodyPr/>
                    <a:lstStyle/>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dirty="0">
                          <a:solidFill>
                            <a:schemeClr val="tx1"/>
                          </a:solidFill>
                        </a:rPr>
                        <a:t>Auto-Curtailment</a:t>
                      </a:r>
                    </a:p>
                    <a:p>
                      <a:pPr marL="0" indent="0">
                        <a:buFont typeface="Wingdings" pitchFamily="2" charset="2"/>
                        <a:buNone/>
                      </a:pPr>
                      <a:endParaRPr lang="en-US" sz="1100" dirty="0"/>
                    </a:p>
                  </a:txBody>
                  <a:tcPr marT="137160"/>
                </a:tc>
                <a:tc>
                  <a:txBody>
                    <a:bodyPr/>
                    <a:lstStyle/>
                    <a:p>
                      <a:pPr marL="0" indent="0">
                        <a:buFont typeface="Wingdings" pitchFamily="2" charset="2"/>
                        <a:buNone/>
                      </a:pPr>
                      <a:r>
                        <a:rPr lang="en-US" sz="1100" b="1" dirty="0"/>
                        <a:t>Notification to HUD of Default </a:t>
                      </a:r>
                      <a:r>
                        <a:rPr lang="en-US" sz="1100" dirty="0"/>
                        <a:t>for </a:t>
                      </a:r>
                      <a:r>
                        <a:rPr lang="en-US" sz="1100" u="sng" dirty="0"/>
                        <a:t>D&amp;P w/o HUD Approval </a:t>
                      </a:r>
                      <a:r>
                        <a:rPr lang="en-US" sz="1100" dirty="0"/>
                        <a:t>must be within 30 days of Extension – </a:t>
                      </a:r>
                      <a:r>
                        <a:rPr lang="en-US" sz="1100" b="1" dirty="0"/>
                        <a:t>Late Notification of Death </a:t>
                      </a:r>
                      <a:r>
                        <a:rPr lang="en-US" sz="1100" dirty="0"/>
                        <a:t>“Extension Expiration Date”.</a:t>
                      </a:r>
                    </a:p>
                    <a:p>
                      <a:pPr marL="0" indent="0">
                        <a:buFont typeface="Wingdings" pitchFamily="2" charset="2"/>
                        <a:buNone/>
                      </a:pPr>
                      <a:endParaRPr lang="en-US" sz="1100" dirty="0"/>
                    </a:p>
                  </a:txBody>
                  <a:tcPr marT="137160"/>
                </a:tc>
                <a:tc>
                  <a:txBody>
                    <a:bodyPr/>
                    <a:lstStyle/>
                    <a:p>
                      <a:pPr marL="0" marR="0" lvl="0" indent="0" algn="l" defTabSz="976012" rtl="0" eaLnBrk="1" fontAlgn="auto" latinLnBrk="0" hangingPunct="1">
                        <a:lnSpc>
                          <a:spcPct val="100000"/>
                        </a:lnSpc>
                        <a:spcBef>
                          <a:spcPts val="0"/>
                        </a:spcBef>
                        <a:spcAft>
                          <a:spcPts val="0"/>
                        </a:spcAft>
                        <a:buClrTx/>
                        <a:buSzTx/>
                        <a:buFont typeface="Wingdings" pitchFamily="2" charset="2"/>
                        <a:buNone/>
                        <a:tabLst/>
                        <a:defRPr/>
                      </a:pPr>
                      <a:r>
                        <a:rPr lang="en-US" sz="1100" dirty="0"/>
                        <a:t>Mortgagee Letter 2015-10 and CFR Reference § 206.125(a)(1).</a:t>
                      </a:r>
                    </a:p>
                  </a:txBody>
                  <a:tcPr marT="137160"/>
                </a:tc>
                <a:extLst>
                  <a:ext uri="{0D108BD9-81ED-4DB2-BD59-A6C34878D82A}">
                    <a16:rowId xmlns:a16="http://schemas.microsoft.com/office/drawing/2014/main" val="3012811394"/>
                  </a:ext>
                </a:extLst>
              </a:tr>
            </a:tbl>
          </a:graphicData>
        </a:graphic>
      </p:graphicFrame>
    </p:spTree>
    <p:extLst>
      <p:ext uri="{BB962C8B-B14F-4D97-AF65-F5344CB8AC3E}">
        <p14:creationId xmlns:p14="http://schemas.microsoft.com/office/powerpoint/2010/main" val="107949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sz="3200" dirty="0"/>
              <a:t>HERMIT System Changes as it relates to Final Rule</a:t>
            </a:r>
            <a:r>
              <a:rPr lang="en-US" sz="3200" dirty="0">
                <a:solidFill>
                  <a:srgbClr val="0000FF"/>
                </a:solidFill>
              </a:rPr>
              <a:t> </a:t>
            </a:r>
            <a:endParaRPr lang="en-US" sz="3200" dirty="0">
              <a:solidFill>
                <a:srgbClr val="0000FF"/>
              </a:solidFill>
              <a:highlight>
                <a:srgbClr val="FFFF00"/>
              </a:highlight>
            </a:endParaRPr>
          </a:p>
        </p:txBody>
      </p:sp>
      <p:sp>
        <p:nvSpPr>
          <p:cNvPr id="6" name="Content Placeholder 5"/>
          <p:cNvSpPr>
            <a:spLocks noGrp="1"/>
          </p:cNvSpPr>
          <p:nvPr>
            <p:ph idx="1"/>
          </p:nvPr>
        </p:nvSpPr>
        <p:spPr>
          <a:xfrm>
            <a:off x="525293" y="1165181"/>
            <a:ext cx="8866146" cy="5864600"/>
          </a:xfrm>
        </p:spPr>
        <p:txBody>
          <a:bodyPr>
            <a:normAutofit/>
          </a:bodyPr>
          <a:lstStyle/>
          <a:p>
            <a:pPr marL="0" lvl="1" indent="0">
              <a:spcBef>
                <a:spcPts val="1200"/>
              </a:spcBef>
              <a:buSzPct val="110000"/>
              <a:buNone/>
            </a:pPr>
            <a:r>
              <a:rPr lang="en-US" dirty="0"/>
              <a:t> </a:t>
            </a:r>
          </a:p>
        </p:txBody>
      </p:sp>
      <p:sp>
        <p:nvSpPr>
          <p:cNvPr id="2" name="Slide Number Placeholder 1"/>
          <p:cNvSpPr>
            <a:spLocks noGrp="1"/>
          </p:cNvSpPr>
          <p:nvPr>
            <p:ph type="sldNum" sz="quarter" idx="10"/>
          </p:nvPr>
        </p:nvSpPr>
        <p:spPr/>
        <p:txBody>
          <a:bodyPr/>
          <a:lstStyle/>
          <a:p>
            <a:fld id="{3FB31E8E-0DD7-48FC-AA52-DAF5419B1357}" type="slidenum">
              <a:rPr lang="en-US" smtClean="0"/>
              <a:pPr/>
              <a:t>5</a:t>
            </a:fld>
            <a:endParaRPr lang="en-US" dirty="0"/>
          </a:p>
        </p:txBody>
      </p:sp>
      <p:graphicFrame>
        <p:nvGraphicFramePr>
          <p:cNvPr id="7" name="Table 6">
            <a:extLst>
              <a:ext uri="{FF2B5EF4-FFF2-40B4-BE49-F238E27FC236}">
                <a16:creationId xmlns:a16="http://schemas.microsoft.com/office/drawing/2014/main" id="{76C25E29-6D57-42E1-8E75-8F4A6ECF4537}"/>
              </a:ext>
            </a:extLst>
          </p:cNvPr>
          <p:cNvGraphicFramePr>
            <a:graphicFrameLocks noGrp="1"/>
          </p:cNvGraphicFramePr>
          <p:nvPr>
            <p:extLst>
              <p:ext uri="{D42A27DB-BD31-4B8C-83A1-F6EECF244321}">
                <p14:modId xmlns:p14="http://schemas.microsoft.com/office/powerpoint/2010/main" val="303982819"/>
              </p:ext>
            </p:extLst>
          </p:nvPr>
        </p:nvGraphicFramePr>
        <p:xfrm>
          <a:off x="551549" y="1165181"/>
          <a:ext cx="8513976" cy="4917120"/>
        </p:xfrm>
        <a:graphic>
          <a:graphicData uri="http://schemas.openxmlformats.org/drawingml/2006/table">
            <a:tbl>
              <a:tblPr firstRow="1" bandRow="1">
                <a:tableStyleId>{5C22544A-7EE6-4342-B048-85BDC9FD1C3A}</a:tableStyleId>
              </a:tblPr>
              <a:tblGrid>
                <a:gridCol w="512932">
                  <a:extLst>
                    <a:ext uri="{9D8B030D-6E8A-4147-A177-3AD203B41FA5}">
                      <a16:colId xmlns:a16="http://schemas.microsoft.com/office/drawing/2014/main" val="20000"/>
                    </a:ext>
                  </a:extLst>
                </a:gridCol>
                <a:gridCol w="1760569">
                  <a:extLst>
                    <a:ext uri="{9D8B030D-6E8A-4147-A177-3AD203B41FA5}">
                      <a16:colId xmlns:a16="http://schemas.microsoft.com/office/drawing/2014/main" val="1158294242"/>
                    </a:ext>
                  </a:extLst>
                </a:gridCol>
                <a:gridCol w="4218275">
                  <a:extLst>
                    <a:ext uri="{9D8B030D-6E8A-4147-A177-3AD203B41FA5}">
                      <a16:colId xmlns:a16="http://schemas.microsoft.com/office/drawing/2014/main" val="3413812891"/>
                    </a:ext>
                  </a:extLst>
                </a:gridCol>
                <a:gridCol w="2022200">
                  <a:extLst>
                    <a:ext uri="{9D8B030D-6E8A-4147-A177-3AD203B41FA5}">
                      <a16:colId xmlns:a16="http://schemas.microsoft.com/office/drawing/2014/main" val="20001"/>
                    </a:ext>
                  </a:extLst>
                </a:gridCol>
              </a:tblGrid>
              <a:tr h="288833">
                <a:tc>
                  <a:txBody>
                    <a:bodyPr/>
                    <a:lstStyle/>
                    <a:p>
                      <a:pPr algn="ctr"/>
                      <a:endParaRPr lang="en-US" sz="1100" b="1" dirty="0"/>
                    </a:p>
                  </a:txBody>
                  <a:tcPr anchor="ctr"/>
                </a:tc>
                <a:tc>
                  <a:txBody>
                    <a:bodyPr/>
                    <a:lstStyle/>
                    <a:p>
                      <a:pPr algn="ctr"/>
                      <a:r>
                        <a:rPr lang="en-US" sz="1100" b="1" dirty="0"/>
                        <a:t>Title</a:t>
                      </a:r>
                    </a:p>
                  </a:txBody>
                  <a:tcPr anchor="ctr"/>
                </a:tc>
                <a:tc>
                  <a:txBody>
                    <a:bodyPr/>
                    <a:lstStyle/>
                    <a:p>
                      <a:pPr algn="ctr"/>
                      <a:r>
                        <a:rPr lang="en-US" sz="1100" b="1" dirty="0"/>
                        <a:t>HERMIT System Change Description</a:t>
                      </a:r>
                    </a:p>
                  </a:txBody>
                  <a:tcPr anchor="ctr"/>
                </a:tc>
                <a:tc>
                  <a:txBody>
                    <a:bodyPr/>
                    <a:lstStyle/>
                    <a:p>
                      <a:pPr algn="ctr"/>
                      <a:r>
                        <a:rPr lang="en-US" sz="1100" b="1" dirty="0"/>
                        <a:t>Reference</a:t>
                      </a:r>
                    </a:p>
                  </a:txBody>
                  <a:tcPr anchor="ctr"/>
                </a:tc>
                <a:extLst>
                  <a:ext uri="{0D108BD9-81ED-4DB2-BD59-A6C34878D82A}">
                    <a16:rowId xmlns:a16="http://schemas.microsoft.com/office/drawing/2014/main" val="10000"/>
                  </a:ext>
                </a:extLst>
              </a:tr>
              <a:tr h="888494">
                <a:tc>
                  <a:txBody>
                    <a:bodyPr/>
                    <a:lstStyle/>
                    <a:p>
                      <a:pPr algn="ctr"/>
                      <a:r>
                        <a:rPr lang="en-US" sz="1100" b="1" dirty="0">
                          <a:solidFill>
                            <a:schemeClr val="bg1"/>
                          </a:solidFill>
                        </a:rPr>
                        <a:t>#11</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1" u="none" strike="noStrike" dirty="0">
                          <a:effectLst/>
                        </a:rPr>
                        <a:t>Notification to HUD of Default </a:t>
                      </a:r>
                      <a:r>
                        <a:rPr lang="en-US" sz="1100" u="none" strike="noStrike" dirty="0">
                          <a:effectLst/>
                        </a:rPr>
                        <a:t>for D&amp;P w/o HUD Approval must be within 60 days of Conveyed Title Default Date.</a:t>
                      </a:r>
                      <a:endParaRPr lang="en-US" sz="1100" b="1"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206.125(a)(1).</a:t>
                      </a:r>
                      <a:endParaRPr lang="en-US" sz="1100" b="0" i="0" u="none" strike="noStrike" dirty="0">
                        <a:solidFill>
                          <a:srgbClr val="000000"/>
                        </a:solidFill>
                        <a:effectLst/>
                        <a:latin typeface="Calibri" panose="020F0502020204030204" pitchFamily="34" charset="0"/>
                      </a:endParaRPr>
                    </a:p>
                  </a:txBody>
                  <a:tcPr marL="6220" marR="6220" marT="6220" marB="0" anchor="ctr"/>
                </a:tc>
                <a:extLst>
                  <a:ext uri="{0D108BD9-81ED-4DB2-BD59-A6C34878D82A}">
                    <a16:rowId xmlns:a16="http://schemas.microsoft.com/office/drawing/2014/main" val="2192957726"/>
                  </a:ext>
                </a:extLst>
              </a:tr>
              <a:tr h="1094328">
                <a:tc>
                  <a:txBody>
                    <a:bodyPr/>
                    <a:lstStyle/>
                    <a:p>
                      <a:pPr algn="ctr"/>
                      <a:r>
                        <a:rPr lang="en-US" sz="1100" b="1" dirty="0">
                          <a:solidFill>
                            <a:schemeClr val="bg1"/>
                          </a:solidFill>
                        </a:rPr>
                        <a:t>#12</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1" u="none" strike="noStrike" dirty="0">
                          <a:effectLst/>
                        </a:rPr>
                        <a:t>Notification to Borrower of Due &amp; Payable </a:t>
                      </a:r>
                      <a:r>
                        <a:rPr lang="en-US" sz="1100" u="none" strike="noStrike" dirty="0">
                          <a:effectLst/>
                        </a:rPr>
                        <a:t>for D&amp;P with HUD Approval – Must Notify Borrower no later than 30 days from HUD Decision Approved D&amp;P.</a:t>
                      </a:r>
                      <a:endParaRPr lang="en-US" sz="1100" b="1"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206.125(a)(2).</a:t>
                      </a:r>
                      <a:endParaRPr lang="en-US" sz="1100" b="0" i="0" u="none" strike="noStrike" dirty="0">
                        <a:solidFill>
                          <a:srgbClr val="000000"/>
                        </a:solidFill>
                        <a:effectLst/>
                        <a:latin typeface="Calibri" panose="020F0502020204030204" pitchFamily="34" charset="0"/>
                      </a:endParaRPr>
                    </a:p>
                  </a:txBody>
                  <a:tcPr marL="6220" marR="6220" marT="6220" marB="0" anchor="ctr"/>
                </a:tc>
                <a:extLst>
                  <a:ext uri="{0D108BD9-81ED-4DB2-BD59-A6C34878D82A}">
                    <a16:rowId xmlns:a16="http://schemas.microsoft.com/office/drawing/2014/main" val="3483705253"/>
                  </a:ext>
                </a:extLst>
              </a:tr>
              <a:tr h="956530">
                <a:tc>
                  <a:txBody>
                    <a:bodyPr/>
                    <a:lstStyle/>
                    <a:p>
                      <a:pPr algn="ctr"/>
                      <a:r>
                        <a:rPr lang="en-US" sz="1100" b="1" dirty="0">
                          <a:solidFill>
                            <a:schemeClr val="bg1"/>
                          </a:solidFill>
                        </a:rPr>
                        <a:t>#13</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1" u="none" strike="noStrike" dirty="0">
                          <a:effectLst/>
                        </a:rPr>
                        <a:t>Notification to Borrower of Due &amp; Payable </a:t>
                      </a:r>
                      <a:r>
                        <a:rPr lang="en-US" sz="1100" u="none" strike="noStrike" dirty="0">
                          <a:effectLst/>
                        </a:rPr>
                        <a:t>for D&amp;P w/o HUD Approval – Must Notify Borrower no later than 30 days from Notification to HUD of D&amp;P.</a:t>
                      </a:r>
                      <a:endParaRPr lang="en-US" sz="1100" b="1"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206.125(a)(2).</a:t>
                      </a:r>
                      <a:endParaRPr lang="en-US" sz="1100" b="0" i="0" u="none" strike="noStrike" dirty="0">
                        <a:solidFill>
                          <a:srgbClr val="000000"/>
                        </a:solidFill>
                        <a:effectLst/>
                        <a:latin typeface="Calibri" panose="020F0502020204030204" pitchFamily="34" charset="0"/>
                      </a:endParaRPr>
                    </a:p>
                  </a:txBody>
                  <a:tcPr marL="6220" marR="6220" marT="6220" marB="0" anchor="ctr"/>
                </a:tc>
                <a:extLst>
                  <a:ext uri="{0D108BD9-81ED-4DB2-BD59-A6C34878D82A}">
                    <a16:rowId xmlns:a16="http://schemas.microsoft.com/office/drawing/2014/main" val="1817049468"/>
                  </a:ext>
                </a:extLst>
              </a:tr>
              <a:tr h="843514">
                <a:tc>
                  <a:txBody>
                    <a:bodyPr/>
                    <a:lstStyle/>
                    <a:p>
                      <a:pPr algn="ctr"/>
                      <a:r>
                        <a:rPr lang="en-US" sz="1100" b="1" dirty="0">
                          <a:solidFill>
                            <a:schemeClr val="bg1"/>
                          </a:solidFill>
                        </a:rPr>
                        <a:t>#14</a:t>
                      </a:r>
                    </a:p>
                  </a:txBody>
                  <a:tcPr anchor="ctr">
                    <a:solidFill>
                      <a:schemeClr val="accent1"/>
                    </a:solidFill>
                  </a:tcPr>
                </a:tc>
                <a:tc>
                  <a:txBody>
                    <a:bodyPr/>
                    <a:lstStyle/>
                    <a:p>
                      <a:pPr marL="0" algn="l" defTabSz="976012" rtl="0" eaLnBrk="1" fontAlgn="ctr" latinLnBrk="0" hangingPunct="1"/>
                      <a:r>
                        <a:rPr lang="en-US" sz="1100" u="none" strike="noStrike" kern="1200" dirty="0">
                          <a:solidFill>
                            <a:schemeClr val="dk1"/>
                          </a:solidFill>
                          <a:effectLst/>
                          <a:latin typeface="+mn-lt"/>
                          <a:ea typeface="+mn-ea"/>
                          <a:cs typeface="+mn-cs"/>
                        </a:rPr>
                        <a:t>Auto-Curtailment</a:t>
                      </a:r>
                    </a:p>
                  </a:txBody>
                  <a:tcPr marL="6220" marR="6220" marT="6220" marB="0" anchor="ctr"/>
                </a:tc>
                <a:tc>
                  <a:txBody>
                    <a:bodyPr/>
                    <a:lstStyle/>
                    <a:p>
                      <a:pPr algn="l" rtl="0" fontAlgn="ctr"/>
                      <a:r>
                        <a:rPr lang="en-US" sz="1100" b="1" u="none" strike="noStrike" dirty="0">
                          <a:effectLst/>
                        </a:rPr>
                        <a:t>First Legal Curtailment </a:t>
                      </a:r>
                      <a:r>
                        <a:rPr lang="en-US" sz="1100" u="none" strike="noStrike" dirty="0">
                          <a:effectLst/>
                        </a:rPr>
                        <a:t>for D&amp;P with HUD Approval and </a:t>
                      </a:r>
                      <a:r>
                        <a:rPr lang="en-US" sz="1100" dirty="0"/>
                        <a:t>FHA Case # Assigned Date </a:t>
                      </a:r>
                      <a:r>
                        <a:rPr lang="en-US" sz="1100" b="1" u="none" strike="noStrike" dirty="0">
                          <a:effectLst/>
                        </a:rPr>
                        <a:t>before</a:t>
                      </a:r>
                      <a:r>
                        <a:rPr lang="en-US" sz="1100" u="none" strike="noStrike" dirty="0">
                          <a:effectLst/>
                        </a:rPr>
                        <a:t> </a:t>
                      </a:r>
                      <a:r>
                        <a:rPr lang="en-US" sz="1100" b="1" u="none" strike="noStrike" dirty="0">
                          <a:effectLst/>
                        </a:rPr>
                        <a:t>9/19/17</a:t>
                      </a:r>
                      <a:r>
                        <a:rPr lang="en-US" sz="1100" u="none" strike="noStrike" dirty="0">
                          <a:effectLst/>
                        </a:rPr>
                        <a:t>.</a:t>
                      </a:r>
                      <a:endParaRPr lang="en-US" sz="1100" b="1"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206.125(d)(1).</a:t>
                      </a:r>
                      <a:endParaRPr lang="en-US" sz="1100" b="0" i="0" u="none" strike="noStrike" dirty="0">
                        <a:solidFill>
                          <a:srgbClr val="000000"/>
                        </a:solidFill>
                        <a:effectLst/>
                        <a:latin typeface="Calibri" panose="020F0502020204030204" pitchFamily="34" charset="0"/>
                      </a:endParaRPr>
                    </a:p>
                  </a:txBody>
                  <a:tcPr marL="6220" marR="6220" marT="6220" marB="0" anchor="ctr"/>
                </a:tc>
                <a:extLst>
                  <a:ext uri="{0D108BD9-81ED-4DB2-BD59-A6C34878D82A}">
                    <a16:rowId xmlns:a16="http://schemas.microsoft.com/office/drawing/2014/main" val="1997828439"/>
                  </a:ext>
                </a:extLst>
              </a:tr>
              <a:tr h="845421">
                <a:tc>
                  <a:txBody>
                    <a:bodyPr/>
                    <a:lstStyle/>
                    <a:p>
                      <a:pPr algn="ctr"/>
                      <a:r>
                        <a:rPr lang="en-US" sz="1100" b="1" dirty="0">
                          <a:solidFill>
                            <a:schemeClr val="bg1"/>
                          </a:solidFill>
                        </a:rPr>
                        <a:t>#15</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1" u="none" strike="noStrike" dirty="0">
                          <a:effectLst/>
                        </a:rPr>
                        <a:t>First Legal Curtailment </a:t>
                      </a:r>
                      <a:r>
                        <a:rPr lang="en-US" sz="1100" u="none" strike="noStrike" dirty="0">
                          <a:effectLst/>
                        </a:rPr>
                        <a:t>for D&amp;P w/o HUD Approval: Death and </a:t>
                      </a:r>
                      <a:r>
                        <a:rPr lang="en-US" sz="1100" dirty="0"/>
                        <a:t>FHA Case # Assigned Date </a:t>
                      </a:r>
                      <a:r>
                        <a:rPr lang="en-US" sz="1100" b="1" u="none" strike="noStrike" dirty="0">
                          <a:effectLst/>
                        </a:rPr>
                        <a:t>before</a:t>
                      </a:r>
                      <a:r>
                        <a:rPr lang="en-US" sz="1100" u="none" strike="noStrike" dirty="0">
                          <a:effectLst/>
                        </a:rPr>
                        <a:t> </a:t>
                      </a:r>
                      <a:r>
                        <a:rPr lang="en-US" sz="1100" b="1" u="none" strike="noStrike" dirty="0">
                          <a:effectLst/>
                        </a:rPr>
                        <a:t>9/19/17</a:t>
                      </a:r>
                      <a:r>
                        <a:rPr lang="en-US" sz="1100" u="none" strike="noStrike" dirty="0">
                          <a:effectLst/>
                        </a:rPr>
                        <a:t>.</a:t>
                      </a:r>
                      <a:endParaRPr lang="en-US" sz="1100" b="1"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206.125(d)(1).</a:t>
                      </a:r>
                      <a:endParaRPr lang="en-US" sz="1100" b="0" i="0" u="none" strike="noStrike" dirty="0">
                        <a:solidFill>
                          <a:srgbClr val="000000"/>
                        </a:solidFill>
                        <a:effectLst/>
                        <a:latin typeface="Calibri" panose="020F0502020204030204" pitchFamily="34" charset="0"/>
                      </a:endParaRPr>
                    </a:p>
                  </a:txBody>
                  <a:tcPr marL="6220" marR="6220" marT="6220" marB="0" anchor="ctr"/>
                </a:tc>
                <a:extLst>
                  <a:ext uri="{0D108BD9-81ED-4DB2-BD59-A6C34878D82A}">
                    <a16:rowId xmlns:a16="http://schemas.microsoft.com/office/drawing/2014/main" val="3012811394"/>
                  </a:ext>
                </a:extLst>
              </a:tr>
            </a:tbl>
          </a:graphicData>
        </a:graphic>
      </p:graphicFrame>
    </p:spTree>
    <p:extLst>
      <p:ext uri="{BB962C8B-B14F-4D97-AF65-F5344CB8AC3E}">
        <p14:creationId xmlns:p14="http://schemas.microsoft.com/office/powerpoint/2010/main" val="361933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sz="3200" dirty="0"/>
              <a:t>HERMIT System Changes as it relates to Final Rule</a:t>
            </a:r>
            <a:r>
              <a:rPr lang="en-US" sz="3200" dirty="0">
                <a:solidFill>
                  <a:srgbClr val="0000FF"/>
                </a:solidFill>
              </a:rPr>
              <a:t> </a:t>
            </a:r>
            <a:endParaRPr lang="en-US" sz="3200" dirty="0">
              <a:solidFill>
                <a:srgbClr val="0000FF"/>
              </a:solidFill>
              <a:highlight>
                <a:srgbClr val="FFFF00"/>
              </a:highlight>
            </a:endParaRPr>
          </a:p>
        </p:txBody>
      </p:sp>
      <p:sp>
        <p:nvSpPr>
          <p:cNvPr id="6" name="Content Placeholder 5"/>
          <p:cNvSpPr>
            <a:spLocks noGrp="1"/>
          </p:cNvSpPr>
          <p:nvPr>
            <p:ph idx="1"/>
          </p:nvPr>
        </p:nvSpPr>
        <p:spPr>
          <a:xfrm>
            <a:off x="525293" y="1165181"/>
            <a:ext cx="8866146" cy="5864600"/>
          </a:xfrm>
        </p:spPr>
        <p:txBody>
          <a:bodyPr>
            <a:normAutofit/>
          </a:bodyPr>
          <a:lstStyle/>
          <a:p>
            <a:pPr marL="0" lvl="1" indent="0">
              <a:spcBef>
                <a:spcPts val="1200"/>
              </a:spcBef>
              <a:buSzPct val="110000"/>
              <a:buNone/>
            </a:pPr>
            <a:r>
              <a:rPr lang="en-US" dirty="0"/>
              <a:t> </a:t>
            </a:r>
          </a:p>
        </p:txBody>
      </p:sp>
      <p:sp>
        <p:nvSpPr>
          <p:cNvPr id="2" name="Slide Number Placeholder 1"/>
          <p:cNvSpPr>
            <a:spLocks noGrp="1"/>
          </p:cNvSpPr>
          <p:nvPr>
            <p:ph type="sldNum" sz="quarter" idx="10"/>
          </p:nvPr>
        </p:nvSpPr>
        <p:spPr/>
        <p:txBody>
          <a:bodyPr/>
          <a:lstStyle/>
          <a:p>
            <a:fld id="{3FB31E8E-0DD7-48FC-AA52-DAF5419B1357}" type="slidenum">
              <a:rPr lang="en-US" smtClean="0"/>
              <a:pPr/>
              <a:t>6</a:t>
            </a:fld>
            <a:endParaRPr lang="en-US" dirty="0"/>
          </a:p>
        </p:txBody>
      </p:sp>
      <p:graphicFrame>
        <p:nvGraphicFramePr>
          <p:cNvPr id="7" name="Table 6">
            <a:extLst>
              <a:ext uri="{FF2B5EF4-FFF2-40B4-BE49-F238E27FC236}">
                <a16:creationId xmlns:a16="http://schemas.microsoft.com/office/drawing/2014/main" id="{76C25E29-6D57-42E1-8E75-8F4A6ECF4537}"/>
              </a:ext>
            </a:extLst>
          </p:cNvPr>
          <p:cNvGraphicFramePr>
            <a:graphicFrameLocks noGrp="1"/>
          </p:cNvGraphicFramePr>
          <p:nvPr>
            <p:extLst>
              <p:ext uri="{D42A27DB-BD31-4B8C-83A1-F6EECF244321}">
                <p14:modId xmlns:p14="http://schemas.microsoft.com/office/powerpoint/2010/main" val="1177956421"/>
              </p:ext>
            </p:extLst>
          </p:nvPr>
        </p:nvGraphicFramePr>
        <p:xfrm>
          <a:off x="551549" y="1165181"/>
          <a:ext cx="8513976" cy="4064365"/>
        </p:xfrm>
        <a:graphic>
          <a:graphicData uri="http://schemas.openxmlformats.org/drawingml/2006/table">
            <a:tbl>
              <a:tblPr firstRow="1" bandRow="1">
                <a:tableStyleId>{5C22544A-7EE6-4342-B048-85BDC9FD1C3A}</a:tableStyleId>
              </a:tblPr>
              <a:tblGrid>
                <a:gridCol w="512932">
                  <a:extLst>
                    <a:ext uri="{9D8B030D-6E8A-4147-A177-3AD203B41FA5}">
                      <a16:colId xmlns:a16="http://schemas.microsoft.com/office/drawing/2014/main" val="20000"/>
                    </a:ext>
                  </a:extLst>
                </a:gridCol>
                <a:gridCol w="1760569">
                  <a:extLst>
                    <a:ext uri="{9D8B030D-6E8A-4147-A177-3AD203B41FA5}">
                      <a16:colId xmlns:a16="http://schemas.microsoft.com/office/drawing/2014/main" val="1158294242"/>
                    </a:ext>
                  </a:extLst>
                </a:gridCol>
                <a:gridCol w="4218275">
                  <a:extLst>
                    <a:ext uri="{9D8B030D-6E8A-4147-A177-3AD203B41FA5}">
                      <a16:colId xmlns:a16="http://schemas.microsoft.com/office/drawing/2014/main" val="3413812891"/>
                    </a:ext>
                  </a:extLst>
                </a:gridCol>
                <a:gridCol w="2022200">
                  <a:extLst>
                    <a:ext uri="{9D8B030D-6E8A-4147-A177-3AD203B41FA5}">
                      <a16:colId xmlns:a16="http://schemas.microsoft.com/office/drawing/2014/main" val="20001"/>
                    </a:ext>
                  </a:extLst>
                </a:gridCol>
              </a:tblGrid>
              <a:tr h="288833">
                <a:tc>
                  <a:txBody>
                    <a:bodyPr/>
                    <a:lstStyle/>
                    <a:p>
                      <a:pPr algn="ctr"/>
                      <a:endParaRPr lang="en-US" sz="1100" b="1" dirty="0"/>
                    </a:p>
                  </a:txBody>
                  <a:tcPr anchor="ctr"/>
                </a:tc>
                <a:tc>
                  <a:txBody>
                    <a:bodyPr/>
                    <a:lstStyle/>
                    <a:p>
                      <a:pPr algn="ctr"/>
                      <a:r>
                        <a:rPr lang="en-US" sz="1100" b="1" dirty="0"/>
                        <a:t>Title</a:t>
                      </a:r>
                    </a:p>
                  </a:txBody>
                  <a:tcPr anchor="ctr"/>
                </a:tc>
                <a:tc>
                  <a:txBody>
                    <a:bodyPr/>
                    <a:lstStyle/>
                    <a:p>
                      <a:pPr algn="ctr"/>
                      <a:r>
                        <a:rPr lang="en-US" sz="1100" b="1" dirty="0"/>
                        <a:t>HERMIT System Change Description</a:t>
                      </a:r>
                    </a:p>
                  </a:txBody>
                  <a:tcPr anchor="ctr"/>
                </a:tc>
                <a:tc>
                  <a:txBody>
                    <a:bodyPr/>
                    <a:lstStyle/>
                    <a:p>
                      <a:pPr algn="ctr"/>
                      <a:r>
                        <a:rPr lang="en-US" sz="1100" b="1" dirty="0"/>
                        <a:t>Reference</a:t>
                      </a:r>
                    </a:p>
                  </a:txBody>
                  <a:tcPr anchor="ctr"/>
                </a:tc>
                <a:extLst>
                  <a:ext uri="{0D108BD9-81ED-4DB2-BD59-A6C34878D82A}">
                    <a16:rowId xmlns:a16="http://schemas.microsoft.com/office/drawing/2014/main" val="10000"/>
                  </a:ext>
                </a:extLst>
              </a:tr>
              <a:tr h="605695">
                <a:tc>
                  <a:txBody>
                    <a:bodyPr/>
                    <a:lstStyle/>
                    <a:p>
                      <a:pPr algn="ctr"/>
                      <a:r>
                        <a:rPr lang="en-US" sz="1100" b="1" dirty="0">
                          <a:solidFill>
                            <a:schemeClr val="bg1"/>
                          </a:solidFill>
                        </a:rPr>
                        <a:t>#16</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1" u="none" strike="noStrike" dirty="0">
                          <a:effectLst/>
                        </a:rPr>
                        <a:t>First Legal Curtailment </a:t>
                      </a:r>
                      <a:r>
                        <a:rPr lang="en-US" sz="1100" b="0" u="none" strike="noStrike" dirty="0">
                          <a:effectLst/>
                        </a:rPr>
                        <a:t>for D&amp;P w/o HUD Approval: Conveyed Title and </a:t>
                      </a:r>
                      <a:r>
                        <a:rPr lang="en-US" sz="1100" dirty="0"/>
                        <a:t>FHA Case # Assigned Date </a:t>
                      </a:r>
                      <a:r>
                        <a:rPr lang="en-US" sz="1100" b="1" u="none" strike="noStrike" dirty="0">
                          <a:effectLst/>
                        </a:rPr>
                        <a:t>before</a:t>
                      </a:r>
                      <a:r>
                        <a:rPr lang="en-US" sz="1100" b="0" u="none" strike="noStrike" dirty="0">
                          <a:effectLst/>
                        </a:rPr>
                        <a:t> </a:t>
                      </a:r>
                      <a:r>
                        <a:rPr lang="en-US" sz="1100" b="1" u="none" strike="noStrike" dirty="0">
                          <a:effectLst/>
                        </a:rPr>
                        <a:t>9/19/17</a:t>
                      </a:r>
                      <a:r>
                        <a:rPr lang="en-US" sz="1100" b="0" u="none" strike="noStrike" dirty="0">
                          <a:effectLst/>
                        </a:rPr>
                        <a: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Mortgagee Letter 2015-10 and CFR Reference § 206.125(d)(1).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92957726"/>
                  </a:ext>
                </a:extLst>
              </a:tr>
              <a:tr h="795344">
                <a:tc>
                  <a:txBody>
                    <a:bodyPr/>
                    <a:lstStyle/>
                    <a:p>
                      <a:pPr algn="ctr"/>
                      <a:r>
                        <a:rPr lang="en-US" sz="1100" b="1" dirty="0">
                          <a:solidFill>
                            <a:schemeClr val="bg1"/>
                          </a:solidFill>
                        </a:rPr>
                        <a:t>#17</a:t>
                      </a:r>
                    </a:p>
                  </a:txBody>
                  <a:tcPr anchor="ctr">
                    <a:solidFill>
                      <a:schemeClr val="accent1"/>
                    </a:solidFill>
                  </a:tcPr>
                </a:tc>
                <a:tc>
                  <a:txBody>
                    <a:bodyPr/>
                    <a:lstStyle/>
                    <a:p>
                      <a:pPr algn="l" rtl="0" fontAlgn="ctr"/>
                      <a:r>
                        <a:rPr lang="en-US" sz="1100" b="0" i="0" u="none" strike="noStrike" dirty="0">
                          <a:solidFill>
                            <a:srgbClr val="000000"/>
                          </a:solidFill>
                          <a:effectLst/>
                          <a:latin typeface="Calibri" panose="020F0502020204030204" pitchFamily="34" charset="0"/>
                        </a:rPr>
                        <a:t>Auto-Curtailment</a:t>
                      </a:r>
                    </a:p>
                  </a:txBody>
                  <a:tcPr marL="6350" marR="6350" marT="6350" marB="0" anchor="ctr"/>
                </a:tc>
                <a:tc>
                  <a:txBody>
                    <a:bodyPr/>
                    <a:lstStyle/>
                    <a:p>
                      <a:pPr marL="0" marR="0" lvl="0" indent="0" algn="l" defTabSz="976012"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Calibri" panose="020F0502020204030204" pitchFamily="34" charset="0"/>
                        </a:rPr>
                        <a:t>First Legal Curtailment </a:t>
                      </a:r>
                      <a:r>
                        <a:rPr lang="en-US" sz="1100" b="0" i="0" u="none" strike="noStrike" dirty="0">
                          <a:solidFill>
                            <a:srgbClr val="000000"/>
                          </a:solidFill>
                          <a:effectLst/>
                          <a:latin typeface="Calibri" panose="020F0502020204030204" pitchFamily="34" charset="0"/>
                        </a:rPr>
                        <a:t>for D&amp;P with or w/o HUD Approval and</a:t>
                      </a:r>
                      <a:r>
                        <a:rPr lang="en-US" sz="1100" dirty="0"/>
                        <a:t> FHA Case # Assigned Date </a:t>
                      </a:r>
                      <a:r>
                        <a:rPr lang="en-US" sz="1100" b="1" i="0" u="none" strike="noStrike" dirty="0">
                          <a:solidFill>
                            <a:srgbClr val="000000"/>
                          </a:solidFill>
                          <a:effectLst/>
                          <a:latin typeface="Calibri" panose="020F0502020204030204" pitchFamily="34" charset="0"/>
                        </a:rPr>
                        <a:t>on or after</a:t>
                      </a:r>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9/19/17</a:t>
                      </a:r>
                      <a:r>
                        <a:rPr lang="en-US" sz="1100" dirty="0"/>
                        <a:t>, the initiation of FCL (First Legal) or a Deed in Lieu (DIL) </a:t>
                      </a:r>
                      <a:r>
                        <a:rPr lang="en-US" sz="1100" u="sng" dirty="0"/>
                        <a:t>must be completed within 6 months of the </a:t>
                      </a:r>
                      <a:r>
                        <a:rPr lang="en-US" sz="1100" b="1" u="sng" dirty="0"/>
                        <a:t>DUE DATE</a:t>
                      </a:r>
                      <a:r>
                        <a:rPr lang="en-US" sz="1100" b="1" dirty="0"/>
                        <a:t>.</a:t>
                      </a:r>
                      <a:endParaRPr lang="en-US" sz="1200" b="1" dirty="0"/>
                    </a:p>
                    <a:p>
                      <a:pPr algn="l" rtl="0"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100" dirty="0"/>
                        <a:t>Mortgagee Letter 2015-10 and CFR Reference § 206.125(d)(1).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83705253"/>
                  </a:ext>
                </a:extLst>
              </a:tr>
              <a:tr h="792273">
                <a:tc>
                  <a:txBody>
                    <a:bodyPr/>
                    <a:lstStyle/>
                    <a:p>
                      <a:pPr algn="ctr"/>
                      <a:r>
                        <a:rPr lang="en-US" sz="1100" b="1" dirty="0">
                          <a:solidFill>
                            <a:schemeClr val="bg1"/>
                          </a:solidFill>
                        </a:rPr>
                        <a:t>#18</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marL="0" indent="0">
                        <a:buFont typeface="+mj-lt"/>
                        <a:buNone/>
                      </a:pPr>
                      <a:r>
                        <a:rPr lang="en-US" sz="1100" b="1" dirty="0"/>
                        <a:t>Notify HUD of First Legal </a:t>
                      </a:r>
                      <a:r>
                        <a:rPr lang="en-US" sz="1100" dirty="0"/>
                        <a:t>with a </a:t>
                      </a:r>
                      <a:r>
                        <a:rPr lang="en-US" sz="1100" b="1" dirty="0"/>
                        <a:t>D&amp;P DUE DATE  on or after 7/1/15</a:t>
                      </a:r>
                      <a:r>
                        <a:rPr lang="en-US" sz="1100" dirty="0"/>
                        <a:t> (Effective Date of ML 2015-10), HUD </a:t>
                      </a:r>
                      <a:r>
                        <a:rPr lang="en-US" sz="1100" u="sng" dirty="0"/>
                        <a:t>must be notified of First Legal Date within 30 days.</a:t>
                      </a:r>
                    </a:p>
                  </a:txBody>
                  <a:tcPr marL="6220" marR="6220" marT="6220" marB="0" anchor="ctr"/>
                </a:tc>
                <a:tc>
                  <a:txBody>
                    <a:bodyPr/>
                    <a:lstStyle/>
                    <a:p>
                      <a:pPr algn="l" rtl="0" fontAlgn="ctr"/>
                      <a:r>
                        <a:rPr lang="en-US" sz="1100" dirty="0"/>
                        <a:t>Mortgagee Letter 2015-10 and CFR Reference § 206.125(d)(1).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17049468"/>
                  </a:ext>
                </a:extLst>
              </a:tr>
              <a:tr h="842481">
                <a:tc>
                  <a:txBody>
                    <a:bodyPr/>
                    <a:lstStyle/>
                    <a:p>
                      <a:pPr algn="ctr"/>
                      <a:r>
                        <a:rPr lang="en-US" sz="1100" b="1" dirty="0">
                          <a:solidFill>
                            <a:schemeClr val="bg1"/>
                          </a:solidFill>
                        </a:rPr>
                        <a:t>#19</a:t>
                      </a:r>
                    </a:p>
                  </a:txBody>
                  <a:tcPr anchor="ctr">
                    <a:solidFill>
                      <a:schemeClr val="accent1"/>
                    </a:solidFill>
                  </a:tcPr>
                </a:tc>
                <a:tc>
                  <a:txBody>
                    <a:bodyPr/>
                    <a:lstStyle/>
                    <a:p>
                      <a:pPr algn="l" rtl="0" fontAlgn="ctr"/>
                      <a:r>
                        <a:rPr lang="en-US" sz="1100" b="0" i="0" u="none" strike="noStrike" dirty="0">
                          <a:solidFill>
                            <a:srgbClr val="000000"/>
                          </a:solidFill>
                          <a:effectLst/>
                          <a:latin typeface="Calibri" panose="020F0502020204030204" pitchFamily="34" charset="0"/>
                        </a:rPr>
                        <a:t>Auto-Curtailment</a:t>
                      </a:r>
                    </a:p>
                  </a:txBody>
                  <a:tcPr marL="6350" marR="6350" marT="6350" marB="0" anchor="ctr"/>
                </a:tc>
                <a:tc>
                  <a:txBody>
                    <a:bodyPr/>
                    <a:lstStyle/>
                    <a:p>
                      <a:pPr algn="l" rtl="0" fontAlgn="ctr"/>
                      <a:r>
                        <a:rPr lang="en-US" sz="1100" b="1" i="0" u="none" strike="noStrike" dirty="0">
                          <a:solidFill>
                            <a:srgbClr val="000000"/>
                          </a:solidFill>
                          <a:effectLst/>
                          <a:latin typeface="Calibri" panose="020F0502020204030204" pitchFamily="34" charset="0"/>
                        </a:rPr>
                        <a:t>Foreclosure Sale Appraisal </a:t>
                      </a:r>
                      <a:r>
                        <a:rPr lang="en-US" sz="1100" b="0" i="0" u="none" strike="noStrike" dirty="0">
                          <a:solidFill>
                            <a:srgbClr val="000000"/>
                          </a:solidFill>
                          <a:effectLst/>
                          <a:latin typeface="Calibri" panose="020F0502020204030204" pitchFamily="34" charset="0"/>
                        </a:rPr>
                        <a:t>must be completed 30 days prior to “Foreclosure Sale” date for </a:t>
                      </a:r>
                      <a:r>
                        <a:rPr lang="en-US" sz="1100" dirty="0"/>
                        <a:t>FHA Case # Assigned Date </a:t>
                      </a:r>
                      <a:r>
                        <a:rPr lang="en-US" sz="1100" b="1" dirty="0"/>
                        <a:t>on or after</a:t>
                      </a:r>
                      <a:r>
                        <a:rPr lang="en-US" sz="1100" dirty="0"/>
                        <a:t> </a:t>
                      </a:r>
                      <a:r>
                        <a:rPr lang="en-US" sz="1100" b="1" dirty="0"/>
                        <a:t>9/19/17</a:t>
                      </a:r>
                      <a:r>
                        <a:rPr lang="en-US" sz="1100" dirty="0"/>
                        <a: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100" dirty="0"/>
                        <a:t>Mortgagee Letter 2015-10 and CFR Reference § 206.125(b).</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97828439"/>
                  </a:ext>
                </a:extLst>
              </a:tr>
              <a:tr h="739739">
                <a:tc>
                  <a:txBody>
                    <a:bodyPr/>
                    <a:lstStyle/>
                    <a:p>
                      <a:pPr algn="ctr"/>
                      <a:r>
                        <a:rPr lang="en-US" sz="1100" b="1" dirty="0">
                          <a:solidFill>
                            <a:schemeClr val="bg1"/>
                          </a:solidFill>
                        </a:rPr>
                        <a:t>#20</a:t>
                      </a:r>
                    </a:p>
                  </a:txBody>
                  <a:tcPr anchor="ctr">
                    <a:solidFill>
                      <a:schemeClr val="accent1"/>
                    </a:solidFill>
                  </a:tcPr>
                </a:tc>
                <a:tc>
                  <a:txBody>
                    <a:bodyPr/>
                    <a:lstStyle/>
                    <a:p>
                      <a:pPr algn="l" rtl="0" fontAlgn="ctr"/>
                      <a:r>
                        <a:rPr lang="en-US" sz="1100" u="none" strike="noStrike" dirty="0">
                          <a:effectLst/>
                        </a:rPr>
                        <a:t>Auto-Curtailment</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dirty="0"/>
                        <a:t>For FHA Case # Assigned Date </a:t>
                      </a:r>
                      <a:r>
                        <a:rPr lang="en-US" sz="1100" b="1" u="none" strike="noStrike" dirty="0">
                          <a:solidFill>
                            <a:schemeClr val="tx1"/>
                          </a:solidFill>
                          <a:effectLst/>
                        </a:rPr>
                        <a:t>on or after</a:t>
                      </a:r>
                      <a:r>
                        <a:rPr lang="en-US" sz="1100" b="0" u="none" strike="noStrike" dirty="0">
                          <a:solidFill>
                            <a:schemeClr val="tx1"/>
                          </a:solidFill>
                          <a:effectLst/>
                        </a:rPr>
                        <a:t> </a:t>
                      </a:r>
                      <a:r>
                        <a:rPr lang="en-US" sz="1100" b="1" u="none" strike="noStrike" dirty="0">
                          <a:solidFill>
                            <a:schemeClr val="tx1"/>
                          </a:solidFill>
                          <a:effectLst/>
                        </a:rPr>
                        <a:t>9/19/17</a:t>
                      </a:r>
                      <a:r>
                        <a:rPr lang="en-US" sz="1100" b="0" u="none" strike="noStrike" dirty="0">
                          <a:effectLst/>
                        </a:rPr>
                        <a:t>, change number of days for </a:t>
                      </a:r>
                      <a:r>
                        <a:rPr lang="en-US" sz="1100" b="1" u="none" strike="noStrike" dirty="0">
                          <a:effectLst/>
                        </a:rPr>
                        <a:t>Claim Filing Deadline </a:t>
                      </a:r>
                      <a:r>
                        <a:rPr lang="en-US" sz="1100" b="0" u="none" strike="noStrike" dirty="0">
                          <a:effectLst/>
                        </a:rPr>
                        <a:t>from 15 days to 30 days.</a:t>
                      </a:r>
                      <a:endParaRPr lang="en-US" sz="1100" b="0" i="0" u="none" strike="noStrike" dirty="0">
                        <a:solidFill>
                          <a:srgbClr val="000000"/>
                        </a:solidFill>
                        <a:effectLst/>
                        <a:latin typeface="Calibri" panose="020F0502020204030204" pitchFamily="34" charset="0"/>
                      </a:endParaRPr>
                    </a:p>
                  </a:txBody>
                  <a:tcPr marL="6220" marR="6220" marT="6220" marB="0" anchor="ctr"/>
                </a:tc>
                <a:tc>
                  <a:txBody>
                    <a:bodyPr/>
                    <a:lstStyle/>
                    <a:p>
                      <a:pPr algn="l" rtl="0" fontAlgn="ctr"/>
                      <a:r>
                        <a:rPr lang="en-US" sz="1100" b="0" i="0" u="none" strike="noStrike" dirty="0">
                          <a:solidFill>
                            <a:srgbClr val="000000"/>
                          </a:solidFill>
                          <a:effectLst/>
                          <a:latin typeface="Calibri" panose="020F0502020204030204" pitchFamily="34" charset="0"/>
                        </a:rPr>
                        <a:t>CFR section § 206.127 Application for Insurance Benefits. Page 7136.</a:t>
                      </a:r>
                    </a:p>
                  </a:txBody>
                  <a:tcPr marL="6350" marR="6350" marT="6350" marB="0" anchor="ctr"/>
                </a:tc>
                <a:extLst>
                  <a:ext uri="{0D108BD9-81ED-4DB2-BD59-A6C34878D82A}">
                    <a16:rowId xmlns:a16="http://schemas.microsoft.com/office/drawing/2014/main" val="3012811394"/>
                  </a:ext>
                </a:extLst>
              </a:tr>
            </a:tbl>
          </a:graphicData>
        </a:graphic>
      </p:graphicFrame>
    </p:spTree>
    <p:extLst>
      <p:ext uri="{BB962C8B-B14F-4D97-AF65-F5344CB8AC3E}">
        <p14:creationId xmlns:p14="http://schemas.microsoft.com/office/powerpoint/2010/main" val="40533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FHA Case # Assigned Date field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95396" y="1276109"/>
            <a:ext cx="8655368" cy="4919208"/>
          </a:xfrm>
        </p:spPr>
        <p:txBody>
          <a:bodyPr>
            <a:normAutofit/>
          </a:bodyPr>
          <a:lstStyle/>
          <a:p>
            <a:pPr marL="0" indent="0">
              <a:buNone/>
            </a:pPr>
            <a:r>
              <a:rPr lang="en-US" sz="1800" dirty="0"/>
              <a:t>“FHA Case # Assigned Date” for each loan is used to determine whether final rule logic applies. The field is found on </a:t>
            </a:r>
            <a:r>
              <a:rPr lang="en-US" sz="1800" b="1" dirty="0"/>
              <a:t>Loan &gt; Loan Details </a:t>
            </a:r>
            <a:r>
              <a:rPr lang="en-US" sz="1800" dirty="0"/>
              <a:t>screen, in the </a:t>
            </a:r>
            <a:r>
              <a:rPr lang="en-US" sz="1800" b="1" dirty="0"/>
              <a:t>Loan Rates </a:t>
            </a:r>
            <a:r>
              <a:rPr lang="en-US" sz="1800" dirty="0"/>
              <a:t>section:</a:t>
            </a: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endParaRPr lang="en-US" sz="1800" dirty="0">
              <a:solidFill>
                <a:schemeClr val="dk1"/>
              </a:solidFill>
            </a:endParaRPr>
          </a:p>
          <a:p>
            <a:pPr marL="0" indent="0">
              <a:buNone/>
            </a:pPr>
            <a:r>
              <a:rPr lang="en-US" sz="1800" dirty="0">
                <a:solidFill>
                  <a:schemeClr val="dk1"/>
                </a:solidFill>
              </a:rPr>
              <a:t>If the date is Blank, the FHA Case # Assigned Date is considered to be </a:t>
            </a:r>
            <a:r>
              <a:rPr lang="en-US" sz="1800" b="1" dirty="0">
                <a:solidFill>
                  <a:schemeClr val="dk1"/>
                </a:solidFill>
              </a:rPr>
              <a:t>before</a:t>
            </a:r>
            <a:r>
              <a:rPr lang="en-US" sz="1800" dirty="0">
                <a:solidFill>
                  <a:schemeClr val="dk1"/>
                </a:solidFill>
              </a:rPr>
              <a:t> </a:t>
            </a:r>
            <a:r>
              <a:rPr lang="en-US" sz="1800" b="1" dirty="0">
                <a:solidFill>
                  <a:schemeClr val="dk1"/>
                </a:solidFill>
              </a:rPr>
              <a:t>9/19/17</a:t>
            </a:r>
            <a:r>
              <a:rPr lang="en-US" sz="1800" dirty="0">
                <a:solidFill>
                  <a:schemeClr val="dk1"/>
                </a:solidFill>
              </a:rPr>
              <a:t>.</a:t>
            </a:r>
          </a:p>
          <a:p>
            <a:pPr marL="0" indent="0">
              <a:buNone/>
            </a:pPr>
            <a:endParaRPr lang="en-US"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7</a:t>
            </a:fld>
            <a:endParaRPr lang="en-US" dirty="0"/>
          </a:p>
        </p:txBody>
      </p:sp>
      <p:pic>
        <p:nvPicPr>
          <p:cNvPr id="7" name="Picture 6">
            <a:extLst>
              <a:ext uri="{FF2B5EF4-FFF2-40B4-BE49-F238E27FC236}">
                <a16:creationId xmlns:a16="http://schemas.microsoft.com/office/drawing/2014/main" id="{6B3A892E-DC22-4A8C-BD78-377A9F1E4F40}"/>
              </a:ext>
            </a:extLst>
          </p:cNvPr>
          <p:cNvPicPr>
            <a:picLocks noChangeAspect="1"/>
          </p:cNvPicPr>
          <p:nvPr/>
        </p:nvPicPr>
        <p:blipFill>
          <a:blip r:embed="rId2"/>
          <a:stretch>
            <a:fillRect/>
          </a:stretch>
        </p:blipFill>
        <p:spPr>
          <a:xfrm>
            <a:off x="620497" y="2461762"/>
            <a:ext cx="8376080" cy="2495678"/>
          </a:xfrm>
          <a:prstGeom prst="rect">
            <a:avLst/>
          </a:prstGeom>
        </p:spPr>
      </p:pic>
    </p:spTree>
    <p:extLst>
      <p:ext uri="{BB962C8B-B14F-4D97-AF65-F5344CB8AC3E}">
        <p14:creationId xmlns:p14="http://schemas.microsoft.com/office/powerpoint/2010/main" val="45508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 Stop MIP Collection – Overview</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486252" y="1276109"/>
            <a:ext cx="8655368" cy="4286732"/>
          </a:xfrm>
        </p:spPr>
        <p:txBody>
          <a:bodyPr/>
          <a:lstStyle/>
          <a:p>
            <a:pPr marL="0" indent="0">
              <a:buNone/>
            </a:pPr>
            <a:r>
              <a:rPr lang="en-US" sz="2000" dirty="0"/>
              <a:t>For FHA Case # Assigned Date </a:t>
            </a:r>
            <a:r>
              <a:rPr lang="en-US" sz="2000" b="1" dirty="0"/>
              <a:t>on or after 9/19/17</a:t>
            </a:r>
            <a:r>
              <a:rPr lang="en-US" sz="2000" dirty="0"/>
              <a:t> (Effective Date of the Final Rule), </a:t>
            </a:r>
            <a:r>
              <a:rPr lang="en-US" sz="2000" dirty="0">
                <a:solidFill>
                  <a:schemeClr val="dk1"/>
                </a:solidFill>
              </a:rPr>
              <a:t>the collection of Monthly MIP on Endorsed Loans will stop for the following reasons:</a:t>
            </a:r>
          </a:p>
          <a:p>
            <a:pPr marL="796925" lvl="1" indent="-457200">
              <a:buFont typeface="+mj-lt"/>
              <a:buAutoNum type="arabicPeriod"/>
            </a:pPr>
            <a:r>
              <a:rPr lang="en-US" sz="2000" dirty="0">
                <a:solidFill>
                  <a:schemeClr val="dk1"/>
                </a:solidFill>
              </a:rPr>
              <a:t>Foreclosure Sale Held – </a:t>
            </a:r>
            <a:r>
              <a:rPr lang="en-US" sz="2000" b="1" i="1" dirty="0">
                <a:solidFill>
                  <a:schemeClr val="dk1"/>
                </a:solidFill>
              </a:rPr>
              <a:t>Foreclosure Sale Date </a:t>
            </a:r>
            <a:r>
              <a:rPr lang="en-US" sz="2000" dirty="0">
                <a:solidFill>
                  <a:schemeClr val="dk1"/>
                </a:solidFill>
              </a:rPr>
              <a:t>step Completed</a:t>
            </a:r>
            <a:endParaRPr lang="en-US" sz="2000" dirty="0"/>
          </a:p>
          <a:p>
            <a:pPr marL="796925" lvl="1" indent="-457200">
              <a:buFont typeface="+mj-lt"/>
              <a:buAutoNum type="arabicPeriod"/>
            </a:pPr>
            <a:r>
              <a:rPr lang="en-US" sz="2000" dirty="0">
                <a:solidFill>
                  <a:schemeClr val="dk1"/>
                </a:solidFill>
              </a:rPr>
              <a:t>Deed in Lieu is Recorded – </a:t>
            </a:r>
            <a:r>
              <a:rPr lang="en-US" sz="2000" b="1" i="1" dirty="0">
                <a:solidFill>
                  <a:schemeClr val="dk1"/>
                </a:solidFill>
              </a:rPr>
              <a:t>Deed Recorded Date </a:t>
            </a:r>
            <a:r>
              <a:rPr lang="en-US" sz="2000" dirty="0">
                <a:solidFill>
                  <a:schemeClr val="dk1"/>
                </a:solidFill>
              </a:rPr>
              <a:t>step Completed</a:t>
            </a:r>
          </a:p>
          <a:p>
            <a:pPr marL="796925" lvl="1" indent="-457200">
              <a:buFont typeface="+mj-lt"/>
              <a:buAutoNum type="arabicPeriod"/>
            </a:pPr>
            <a:r>
              <a:rPr lang="en-US" sz="2000" dirty="0">
                <a:solidFill>
                  <a:schemeClr val="dk1"/>
                </a:solidFill>
              </a:rPr>
              <a:t>Short Sale Closed – </a:t>
            </a:r>
            <a:r>
              <a:rPr lang="en-US" sz="2000" b="1" i="1" dirty="0">
                <a:solidFill>
                  <a:schemeClr val="dk1"/>
                </a:solidFill>
              </a:rPr>
              <a:t>Sale Closing Date </a:t>
            </a:r>
            <a:r>
              <a:rPr lang="en-US" sz="2000" dirty="0">
                <a:solidFill>
                  <a:schemeClr val="dk1"/>
                </a:solidFill>
              </a:rPr>
              <a:t>step Completed</a:t>
            </a:r>
          </a:p>
          <a:p>
            <a:endParaRPr lang="en-US"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8</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a:t>
            </a:r>
            <a:r>
              <a:rPr lang="en-US" sz="1200" b="1" dirty="0">
                <a:solidFill>
                  <a:schemeClr val="dk1"/>
                </a:solidFill>
              </a:rPr>
              <a:t>: </a:t>
            </a:r>
            <a:r>
              <a:rPr lang="en-US" sz="1200" dirty="0">
                <a:solidFill>
                  <a:schemeClr val="dk1"/>
                </a:solidFill>
              </a:rPr>
              <a:t>CFR section 206.103 Payment of MIP (c) Acquisition of Title. (Page 7132) </a:t>
            </a:r>
            <a:endParaRPr lang="en-US" sz="1200" dirty="0"/>
          </a:p>
          <a:p>
            <a:endParaRPr lang="en-US" sz="1200" dirty="0"/>
          </a:p>
        </p:txBody>
      </p:sp>
      <p:graphicFrame>
        <p:nvGraphicFramePr>
          <p:cNvPr id="6" name="Table 5">
            <a:extLst>
              <a:ext uri="{FF2B5EF4-FFF2-40B4-BE49-F238E27FC236}">
                <a16:creationId xmlns:a16="http://schemas.microsoft.com/office/drawing/2014/main" id="{23057776-5430-4721-AFED-6038F709798C}"/>
              </a:ext>
            </a:extLst>
          </p:cNvPr>
          <p:cNvGraphicFramePr>
            <a:graphicFrameLocks noGrp="1"/>
          </p:cNvGraphicFramePr>
          <p:nvPr>
            <p:extLst>
              <p:ext uri="{D42A27DB-BD31-4B8C-83A1-F6EECF244321}">
                <p14:modId xmlns:p14="http://schemas.microsoft.com/office/powerpoint/2010/main" val="751872976"/>
              </p:ext>
            </p:extLst>
          </p:nvPr>
        </p:nvGraphicFramePr>
        <p:xfrm>
          <a:off x="1218515" y="4048125"/>
          <a:ext cx="6983653" cy="1951716"/>
        </p:xfrm>
        <a:graphic>
          <a:graphicData uri="http://schemas.openxmlformats.org/drawingml/2006/table">
            <a:tbl>
              <a:tblPr firstRow="1" firstCol="1" bandRow="1">
                <a:tableStyleId>{5FD0F851-EC5A-4D38-B0AD-8093EC10F338}</a:tableStyleId>
              </a:tblPr>
              <a:tblGrid>
                <a:gridCol w="2415353">
                  <a:extLst>
                    <a:ext uri="{9D8B030D-6E8A-4147-A177-3AD203B41FA5}">
                      <a16:colId xmlns:a16="http://schemas.microsoft.com/office/drawing/2014/main" val="3568795208"/>
                    </a:ext>
                  </a:extLst>
                </a:gridCol>
                <a:gridCol w="4568300">
                  <a:extLst>
                    <a:ext uri="{9D8B030D-6E8A-4147-A177-3AD203B41FA5}">
                      <a16:colId xmlns:a16="http://schemas.microsoft.com/office/drawing/2014/main" val="3243346429"/>
                    </a:ext>
                  </a:extLst>
                </a:gridCol>
              </a:tblGrid>
              <a:tr h="487929">
                <a:tc>
                  <a:txBody>
                    <a:bodyPr/>
                    <a:lstStyle/>
                    <a:p>
                      <a:pPr marL="0" marR="0" algn="just">
                        <a:spcBef>
                          <a:spcPts val="0"/>
                        </a:spcBef>
                        <a:spcAft>
                          <a:spcPts val="1000"/>
                        </a:spcAft>
                      </a:pPr>
                      <a:r>
                        <a:rPr lang="en-US" sz="1400" dirty="0">
                          <a:effectLst/>
                        </a:rPr>
                        <a:t>Servicing Type / Timeline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400" dirty="0">
                          <a:effectLst/>
                        </a:rPr>
                        <a:t>Step Complete Date that stops MIP collection</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29343980"/>
                  </a:ext>
                </a:extLst>
              </a:tr>
              <a:tr h="487929">
                <a:tc>
                  <a:txBody>
                    <a:bodyPr/>
                    <a:lstStyle/>
                    <a:p>
                      <a:pPr marL="0" marR="0" algn="just">
                        <a:spcBef>
                          <a:spcPts val="0"/>
                        </a:spcBef>
                        <a:spcAft>
                          <a:spcPts val="1000"/>
                        </a:spcAft>
                      </a:pPr>
                      <a:r>
                        <a:rPr lang="en-US" sz="1400" dirty="0">
                          <a:effectLst/>
                        </a:rPr>
                        <a:t>Foreclosure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400" dirty="0">
                          <a:effectLst/>
                        </a:rPr>
                        <a:t>Foreclosure Sale Date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70818185"/>
                  </a:ext>
                </a:extLst>
              </a:tr>
              <a:tr h="487929">
                <a:tc>
                  <a:txBody>
                    <a:bodyPr/>
                    <a:lstStyle/>
                    <a:p>
                      <a:pPr marL="0" marR="0" algn="just">
                        <a:spcBef>
                          <a:spcPts val="0"/>
                        </a:spcBef>
                        <a:spcAft>
                          <a:spcPts val="1000"/>
                        </a:spcAft>
                      </a:pPr>
                      <a:r>
                        <a:rPr lang="en-US" sz="1400" dirty="0">
                          <a:effectLst/>
                        </a:rPr>
                        <a:t>Loss Mitigation - Deed in Lieu</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1000"/>
                        </a:spcAft>
                      </a:pPr>
                      <a:r>
                        <a:rPr lang="en-US" sz="1400" dirty="0">
                          <a:effectLst/>
                        </a:rPr>
                        <a:t>Deed Recorded Date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7433728"/>
                  </a:ext>
                </a:extLst>
              </a:tr>
              <a:tr h="487929">
                <a:tc>
                  <a:txBody>
                    <a:bodyPr/>
                    <a:lstStyle/>
                    <a:p>
                      <a:pPr marL="0" marR="0" algn="just">
                        <a:spcBef>
                          <a:spcPts val="0"/>
                        </a:spcBef>
                        <a:spcAft>
                          <a:spcPts val="1000"/>
                        </a:spcAft>
                      </a:pPr>
                      <a:r>
                        <a:rPr lang="en-US" sz="1400" dirty="0">
                          <a:effectLst/>
                        </a:rPr>
                        <a:t>Loss Mitigation - Short Sale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1000"/>
                        </a:spcAft>
                      </a:pPr>
                      <a:r>
                        <a:rPr lang="en-US" sz="1400" dirty="0">
                          <a:effectLst/>
                        </a:rPr>
                        <a:t>Sale Closing Date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41536434"/>
                  </a:ext>
                </a:extLst>
              </a:tr>
            </a:tbl>
          </a:graphicData>
        </a:graphic>
      </p:graphicFrame>
    </p:spTree>
    <p:extLst>
      <p:ext uri="{BB962C8B-B14F-4D97-AF65-F5344CB8AC3E}">
        <p14:creationId xmlns:p14="http://schemas.microsoft.com/office/powerpoint/2010/main" val="226951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2AD-3EB6-4901-B431-3A42A615440F}"/>
              </a:ext>
            </a:extLst>
          </p:cNvPr>
          <p:cNvSpPr>
            <a:spLocks noGrp="1"/>
          </p:cNvSpPr>
          <p:nvPr>
            <p:ph type="title"/>
          </p:nvPr>
        </p:nvSpPr>
        <p:spPr>
          <a:xfrm>
            <a:off x="586836" y="185433"/>
            <a:ext cx="8732269" cy="810060"/>
          </a:xfrm>
        </p:spPr>
        <p:txBody>
          <a:bodyPr/>
          <a:lstStyle/>
          <a:p>
            <a:r>
              <a:rPr lang="en-US" dirty="0"/>
              <a:t>#1 - Stop MIP Collection (continued)</a:t>
            </a:r>
          </a:p>
        </p:txBody>
      </p:sp>
      <p:sp>
        <p:nvSpPr>
          <p:cNvPr id="3" name="Content Placeholder 2">
            <a:extLst>
              <a:ext uri="{FF2B5EF4-FFF2-40B4-BE49-F238E27FC236}">
                <a16:creationId xmlns:a16="http://schemas.microsoft.com/office/drawing/2014/main" id="{143509B6-DCAE-4A67-BB54-26919982F0CB}"/>
              </a:ext>
            </a:extLst>
          </p:cNvPr>
          <p:cNvSpPr>
            <a:spLocks noGrp="1"/>
          </p:cNvSpPr>
          <p:nvPr>
            <p:ph idx="1"/>
          </p:nvPr>
        </p:nvSpPr>
        <p:spPr>
          <a:xfrm>
            <a:off x="73152" y="1475062"/>
            <a:ext cx="9197519" cy="3357356"/>
          </a:xfrm>
        </p:spPr>
        <p:txBody>
          <a:bodyPr>
            <a:noAutofit/>
          </a:bodyPr>
          <a:lstStyle/>
          <a:p>
            <a:pPr lvl="2">
              <a:buFont typeface="+mj-lt"/>
              <a:buAutoNum type="arabicPeriod"/>
            </a:pPr>
            <a:r>
              <a:rPr lang="en-US" sz="1800" dirty="0"/>
              <a:t>HERMIT step named </a:t>
            </a:r>
            <a:r>
              <a:rPr lang="en-US" sz="1800" b="1" dirty="0"/>
              <a:t>Foreclosure Sale Date</a:t>
            </a:r>
            <a:r>
              <a:rPr lang="en-US" sz="1800" dirty="0"/>
              <a:t> on the </a:t>
            </a:r>
            <a:r>
              <a:rPr lang="en-US" sz="1800" b="1" dirty="0"/>
              <a:t>Foreclosure</a:t>
            </a:r>
            <a:r>
              <a:rPr lang="en-US" sz="1800" dirty="0"/>
              <a:t> timeline is used to notify HUD of completion of Foreclosure Sale. </a:t>
            </a:r>
          </a:p>
          <a:p>
            <a:pPr lvl="2">
              <a:buFont typeface="+mj-lt"/>
              <a:buAutoNum type="arabicPeriod"/>
            </a:pPr>
            <a:endParaRPr lang="en-US" sz="1000" dirty="0"/>
          </a:p>
          <a:p>
            <a:pPr lvl="2">
              <a:buFont typeface="+mj-lt"/>
              <a:buAutoNum type="arabicPeriod"/>
            </a:pPr>
            <a:r>
              <a:rPr lang="en-US" sz="1800" dirty="0"/>
              <a:t>For FHA Case # Assigned Date </a:t>
            </a:r>
            <a:r>
              <a:rPr lang="en-US" sz="1800" b="1" dirty="0"/>
              <a:t>on or after</a:t>
            </a:r>
            <a:r>
              <a:rPr lang="en-US" sz="1800" dirty="0"/>
              <a:t> </a:t>
            </a:r>
            <a:r>
              <a:rPr lang="en-US" sz="1800" b="1" dirty="0"/>
              <a:t>9/19/17</a:t>
            </a:r>
            <a:r>
              <a:rPr lang="en-US" sz="1800" dirty="0"/>
              <a:t>, HERMIT </a:t>
            </a:r>
            <a:r>
              <a:rPr lang="en-US" sz="1800" u="sng" dirty="0"/>
              <a:t>stops</a:t>
            </a:r>
            <a:r>
              <a:rPr lang="en-US" sz="1800" dirty="0"/>
              <a:t> accruing Monthly MIP once a </a:t>
            </a:r>
            <a:r>
              <a:rPr lang="en-US" sz="1800" u="sng" dirty="0"/>
              <a:t>Completion Date</a:t>
            </a:r>
            <a:r>
              <a:rPr lang="en-US" sz="1800" dirty="0"/>
              <a:t> is entered in the </a:t>
            </a:r>
            <a:r>
              <a:rPr lang="en-US" sz="1800" b="1" dirty="0"/>
              <a:t>Foreclosure Sale Date</a:t>
            </a:r>
            <a:r>
              <a:rPr lang="en-US" sz="1800" dirty="0"/>
              <a:t> step. </a:t>
            </a:r>
          </a:p>
          <a:p>
            <a:pPr lvl="2">
              <a:buFont typeface="+mj-lt"/>
              <a:buAutoNum type="arabicPeriod"/>
            </a:pPr>
            <a:endParaRPr lang="en-US" sz="1000" dirty="0"/>
          </a:p>
          <a:p>
            <a:pPr marL="687388" lvl="2" indent="0">
              <a:buNone/>
            </a:pPr>
            <a:r>
              <a:rPr lang="en-US" sz="1600" dirty="0">
                <a:solidFill>
                  <a:schemeClr val="tx2">
                    <a:lumMod val="60000"/>
                    <a:lumOff val="40000"/>
                  </a:schemeClr>
                </a:solidFill>
              </a:rPr>
              <a:t>NOTE: </a:t>
            </a:r>
            <a:r>
              <a:rPr lang="en-US" sz="1600" dirty="0"/>
              <a:t>A “Certify” message box will confirm action when completing this step.</a:t>
            </a:r>
          </a:p>
          <a:p>
            <a:pPr lvl="2">
              <a:buFont typeface="+mj-lt"/>
              <a:buAutoNum type="arabicPeriod"/>
            </a:pPr>
            <a:endParaRPr lang="en-US" sz="1600" dirty="0"/>
          </a:p>
          <a:p>
            <a:pPr marL="687388" lvl="2" indent="0">
              <a:buNone/>
            </a:pPr>
            <a:r>
              <a:rPr lang="en-US" sz="1600" i="1" dirty="0">
                <a:solidFill>
                  <a:schemeClr val="accent1"/>
                </a:solidFill>
              </a:rPr>
              <a:t>Example: </a:t>
            </a:r>
            <a:r>
              <a:rPr lang="en-US" sz="1600" dirty="0"/>
              <a:t>The example below indicates Monthly MIP will stop accruing for this loan on </a:t>
            </a:r>
            <a:r>
              <a:rPr lang="en-US" sz="1600" b="1" dirty="0"/>
              <a:t>10/23/2018.</a:t>
            </a:r>
          </a:p>
          <a:p>
            <a:endParaRPr lang="en-US" sz="1800" dirty="0"/>
          </a:p>
        </p:txBody>
      </p:sp>
      <p:sp>
        <p:nvSpPr>
          <p:cNvPr id="4" name="Slide Number Placeholder 3">
            <a:extLst>
              <a:ext uri="{FF2B5EF4-FFF2-40B4-BE49-F238E27FC236}">
                <a16:creationId xmlns:a16="http://schemas.microsoft.com/office/drawing/2014/main" id="{478B7458-9158-4A82-AA52-4FCD5A274D85}"/>
              </a:ext>
            </a:extLst>
          </p:cNvPr>
          <p:cNvSpPr>
            <a:spLocks noGrp="1"/>
          </p:cNvSpPr>
          <p:nvPr>
            <p:ph type="sldNum" sz="quarter" idx="10"/>
          </p:nvPr>
        </p:nvSpPr>
        <p:spPr/>
        <p:txBody>
          <a:bodyPr/>
          <a:lstStyle/>
          <a:p>
            <a:fld id="{3FB31E8E-0DD7-48FC-AA52-DAF5419B1357}" type="slidenum">
              <a:rPr lang="en-US" smtClean="0"/>
              <a:pPr/>
              <a:t>9</a:t>
            </a:fld>
            <a:endParaRPr lang="en-US" dirty="0"/>
          </a:p>
        </p:txBody>
      </p:sp>
      <p:sp>
        <p:nvSpPr>
          <p:cNvPr id="5" name="TextBox 4">
            <a:extLst>
              <a:ext uri="{FF2B5EF4-FFF2-40B4-BE49-F238E27FC236}">
                <a16:creationId xmlns:a16="http://schemas.microsoft.com/office/drawing/2014/main" id="{3AA8DAB4-E38E-4C32-BA94-4700EFF93E75}"/>
              </a:ext>
            </a:extLst>
          </p:cNvPr>
          <p:cNvSpPr txBox="1"/>
          <p:nvPr/>
        </p:nvSpPr>
        <p:spPr>
          <a:xfrm>
            <a:off x="852755" y="6548192"/>
            <a:ext cx="5892126" cy="461665"/>
          </a:xfrm>
          <a:prstGeom prst="rect">
            <a:avLst/>
          </a:prstGeom>
          <a:noFill/>
        </p:spPr>
        <p:txBody>
          <a:bodyPr wrap="none" rtlCol="0">
            <a:spAutoFit/>
          </a:bodyPr>
          <a:lstStyle/>
          <a:p>
            <a:pPr marL="171450" indent="-171450">
              <a:buFont typeface="Wingdings" panose="05000000000000000000" pitchFamily="2" charset="2"/>
              <a:buChar char="ü"/>
            </a:pPr>
            <a:r>
              <a:rPr lang="en-US" sz="1200" b="1" dirty="0">
                <a:solidFill>
                  <a:schemeClr val="tx2"/>
                </a:solidFill>
              </a:rPr>
              <a:t>CFR Reference</a:t>
            </a:r>
            <a:r>
              <a:rPr lang="en-US" sz="1200" b="1" dirty="0">
                <a:solidFill>
                  <a:schemeClr val="dk1"/>
                </a:solidFill>
              </a:rPr>
              <a:t>: </a:t>
            </a:r>
            <a:r>
              <a:rPr lang="en-US" sz="1200" dirty="0">
                <a:solidFill>
                  <a:schemeClr val="dk1"/>
                </a:solidFill>
              </a:rPr>
              <a:t>CFR section 206.103 Payment of MIP (c) Acquisition of Title. (Page 7132) </a:t>
            </a:r>
            <a:endParaRPr lang="en-US" sz="1200" dirty="0"/>
          </a:p>
          <a:p>
            <a:endParaRPr lang="en-US" sz="1200" dirty="0"/>
          </a:p>
        </p:txBody>
      </p:sp>
      <p:pic>
        <p:nvPicPr>
          <p:cNvPr id="7" name="Picture 6">
            <a:extLst>
              <a:ext uri="{FF2B5EF4-FFF2-40B4-BE49-F238E27FC236}">
                <a16:creationId xmlns:a16="http://schemas.microsoft.com/office/drawing/2014/main" id="{93774552-38CA-4B34-AEEA-532F7CA77CC2}"/>
              </a:ext>
            </a:extLst>
          </p:cNvPr>
          <p:cNvPicPr>
            <a:picLocks noChangeAspect="1"/>
          </p:cNvPicPr>
          <p:nvPr/>
        </p:nvPicPr>
        <p:blipFill>
          <a:blip r:embed="rId2"/>
          <a:stretch>
            <a:fillRect/>
          </a:stretch>
        </p:blipFill>
        <p:spPr>
          <a:xfrm>
            <a:off x="1648488" y="4905565"/>
            <a:ext cx="6240715" cy="1642627"/>
          </a:xfrm>
          <a:prstGeom prst="rect">
            <a:avLst/>
          </a:prstGeom>
        </p:spPr>
      </p:pic>
      <p:pic>
        <p:nvPicPr>
          <p:cNvPr id="6" name="Picture 5">
            <a:extLst>
              <a:ext uri="{FF2B5EF4-FFF2-40B4-BE49-F238E27FC236}">
                <a16:creationId xmlns:a16="http://schemas.microsoft.com/office/drawing/2014/main" id="{25C0BE46-86C9-4E50-8170-0DB9E759ADC5}"/>
              </a:ext>
            </a:extLst>
          </p:cNvPr>
          <p:cNvPicPr>
            <a:picLocks noChangeAspect="1"/>
          </p:cNvPicPr>
          <p:nvPr/>
        </p:nvPicPr>
        <p:blipFill>
          <a:blip r:embed="rId3"/>
          <a:stretch>
            <a:fillRect/>
          </a:stretch>
        </p:blipFill>
        <p:spPr>
          <a:xfrm>
            <a:off x="3730635" y="4358909"/>
            <a:ext cx="2005758" cy="890093"/>
          </a:xfrm>
          <a:prstGeom prst="rect">
            <a:avLst/>
          </a:prstGeom>
        </p:spPr>
      </p:pic>
      <p:sp>
        <p:nvSpPr>
          <p:cNvPr id="8" name="TextBox 7">
            <a:extLst>
              <a:ext uri="{FF2B5EF4-FFF2-40B4-BE49-F238E27FC236}">
                <a16:creationId xmlns:a16="http://schemas.microsoft.com/office/drawing/2014/main" id="{177334D8-35D3-4DF5-AEE0-9373FDD4D4E8}"/>
              </a:ext>
            </a:extLst>
          </p:cNvPr>
          <p:cNvSpPr txBox="1"/>
          <p:nvPr/>
        </p:nvSpPr>
        <p:spPr>
          <a:xfrm>
            <a:off x="617658" y="1060681"/>
            <a:ext cx="4889737" cy="338554"/>
          </a:xfrm>
          <a:prstGeom prst="rect">
            <a:avLst/>
          </a:prstGeom>
          <a:noFill/>
        </p:spPr>
        <p:txBody>
          <a:bodyPr wrap="none" rtlCol="0">
            <a:spAutoFit/>
          </a:bodyPr>
          <a:lstStyle/>
          <a:p>
            <a:r>
              <a:rPr lang="en-US" sz="1600" i="1" dirty="0">
                <a:solidFill>
                  <a:schemeClr val="accent1"/>
                </a:solidFill>
                <a:latin typeface="Times New Roman" panose="02020603050405020304" pitchFamily="18" charset="0"/>
                <a:cs typeface="Times New Roman" panose="02020603050405020304" pitchFamily="18" charset="0"/>
              </a:rPr>
              <a:t>Stop MIP Collection after Foreclosure Sale is Completed</a:t>
            </a:r>
          </a:p>
        </p:txBody>
      </p:sp>
    </p:spTree>
    <p:extLst>
      <p:ext uri="{BB962C8B-B14F-4D97-AF65-F5344CB8AC3E}">
        <p14:creationId xmlns:p14="http://schemas.microsoft.com/office/powerpoint/2010/main" val="219290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20266</TotalTime>
  <Words>7399</Words>
  <Application>Microsoft Office PowerPoint</Application>
  <PresentationFormat>Custom</PresentationFormat>
  <Paragraphs>599</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Georgia</vt:lpstr>
      <vt:lpstr>Times New Roman</vt:lpstr>
      <vt:lpstr>Wingdings</vt:lpstr>
      <vt:lpstr>Office Theme</vt:lpstr>
      <vt:lpstr>Industry Training on Final Rule  April 11th 2019 Webinar </vt:lpstr>
      <vt:lpstr>Introduction</vt:lpstr>
      <vt:lpstr>HERMIT System Changes Related to Final Rule</vt:lpstr>
      <vt:lpstr>HERMIT System Changes as it relates to Final Rule </vt:lpstr>
      <vt:lpstr>HERMIT System Changes as it relates to Final Rule </vt:lpstr>
      <vt:lpstr>HERMIT System Changes as it relates to Final Rule </vt:lpstr>
      <vt:lpstr>FHA Case # Assigned Date field</vt:lpstr>
      <vt:lpstr>#1 - Stop MIP Collection – Overview</vt:lpstr>
      <vt:lpstr>#1 - Stop MIP Collection (continued)</vt:lpstr>
      <vt:lpstr>#1 - Stop MIP Collection (continued)</vt:lpstr>
      <vt:lpstr>#1 - Stop MIP Collection (continued)</vt:lpstr>
      <vt:lpstr>#1 - Stop MIP Collection (continued)</vt:lpstr>
      <vt:lpstr>#1 Stop MIP Collection (continued)</vt:lpstr>
      <vt:lpstr>#2 - DBI on Short Sale (when not D&amp;P)</vt:lpstr>
      <vt:lpstr>#2 - DBI on Short Sale (when D&amp;P)</vt:lpstr>
      <vt:lpstr>#2 - DBI on Short Sale (continued)</vt:lpstr>
      <vt:lpstr>#2 – Claim Expenses on Short Sale</vt:lpstr>
      <vt:lpstr>#3 - Closing Costs Cannot Exceed 11% of Sales Price</vt:lpstr>
      <vt:lpstr>#4 - Claim Payment Cannot Exceed MCA</vt:lpstr>
      <vt:lpstr>#4 - Claim Payment Cannot Exceed MCA (Continued)</vt:lpstr>
      <vt:lpstr>#5 - Limit Specified Property Charges to 2/3’s of Payment</vt:lpstr>
      <vt:lpstr>#6 - New HERMIT Transaction Codes</vt:lpstr>
      <vt:lpstr>#7 – Payment Due Date changes to IMIP and MMIP</vt:lpstr>
      <vt:lpstr>Auto Curtailment – General Information</vt:lpstr>
      <vt:lpstr>#8 – Auto Curtailment – Notification to HUD of Default Event</vt:lpstr>
      <vt:lpstr>#9 – Auto Curtailment – Notification to HUD of Default Event</vt:lpstr>
      <vt:lpstr>#10 - Auto Curtailment – Notification to HUD of Default Event</vt:lpstr>
      <vt:lpstr>#11 – Auto Curtailment – Notification to HUD of Default Event</vt:lpstr>
      <vt:lpstr>#12 – Auto Curtailment – Notify Borrower of D&amp;P Event</vt:lpstr>
      <vt:lpstr>#12 – Notify Borrower of D&amp;P Event (Timeline Changes)</vt:lpstr>
      <vt:lpstr>#13 – Auto Curtailment – Notify Borrower of D&amp;P Event</vt:lpstr>
      <vt:lpstr>#14 – Auto Curtailment – Initiation of FCL (First Legal) Event</vt:lpstr>
      <vt:lpstr>#15 – Auto Curtailment – Initiation of FCL (First Legal) Event</vt:lpstr>
      <vt:lpstr>#16 – Auto Curtailment – Initiation of FCL (First Legal) Event</vt:lpstr>
      <vt:lpstr>#17 – Auto Curtailment – Initiation of FCL (First Legal) Event</vt:lpstr>
      <vt:lpstr>#18 – Auto Curtailment – Notify HUD of First Legal Action Event</vt:lpstr>
      <vt:lpstr>#19 – Auto Curtailment – Foreclosure Sale Appraisal Event</vt:lpstr>
      <vt:lpstr>#20 – Auto Curtailment – Claim Filing Deadline</vt:lpstr>
      <vt:lpstr>Wrap Up – HERMIT Resource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kgherardi@reversetg.com</dc:creator>
  <cp:lastModifiedBy>Mark Lusk</cp:lastModifiedBy>
  <cp:revision>1586</cp:revision>
  <cp:lastPrinted>2019-03-27T12:43:10Z</cp:lastPrinted>
  <dcterms:created xsi:type="dcterms:W3CDTF">2011-07-07T15:48:49Z</dcterms:created>
  <dcterms:modified xsi:type="dcterms:W3CDTF">2019-04-08T18:28:28Z</dcterms:modified>
</cp:coreProperties>
</file>